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14"/>
  </p:handoutMasterIdLst>
  <p:sldIdLst>
    <p:sldId id="256" r:id="rId2"/>
    <p:sldId id="366" r:id="rId3"/>
    <p:sldId id="382" r:id="rId4"/>
    <p:sldId id="483" r:id="rId5"/>
    <p:sldId id="484" r:id="rId6"/>
    <p:sldId id="485" r:id="rId7"/>
    <p:sldId id="383" r:id="rId8"/>
    <p:sldId id="487" r:id="rId9"/>
    <p:sldId id="384" r:id="rId10"/>
    <p:sldId id="419" r:id="rId11"/>
    <p:sldId id="504" r:id="rId12"/>
    <p:sldId id="482" r:id="rId13"/>
    <p:sldId id="386" r:id="rId14"/>
    <p:sldId id="387" r:id="rId15"/>
    <p:sldId id="388" r:id="rId16"/>
    <p:sldId id="390" r:id="rId17"/>
    <p:sldId id="492" r:id="rId18"/>
    <p:sldId id="389" r:id="rId19"/>
    <p:sldId id="420" r:id="rId20"/>
    <p:sldId id="503" r:id="rId21"/>
    <p:sldId id="469" r:id="rId22"/>
    <p:sldId id="468" r:id="rId23"/>
    <p:sldId id="470" r:id="rId24"/>
    <p:sldId id="471" r:id="rId25"/>
    <p:sldId id="367" r:id="rId26"/>
    <p:sldId id="441" r:id="rId27"/>
    <p:sldId id="368" r:id="rId28"/>
    <p:sldId id="421" r:id="rId29"/>
    <p:sldId id="502" r:id="rId30"/>
    <p:sldId id="439" r:id="rId31"/>
    <p:sldId id="369" r:id="rId32"/>
    <p:sldId id="474" r:id="rId33"/>
    <p:sldId id="501" r:id="rId34"/>
    <p:sldId id="475" r:id="rId35"/>
    <p:sldId id="422" r:id="rId36"/>
    <p:sldId id="500" r:id="rId37"/>
    <p:sldId id="486" r:id="rId38"/>
    <p:sldId id="415" r:id="rId39"/>
    <p:sldId id="480" r:id="rId40"/>
    <p:sldId id="488" r:id="rId41"/>
    <p:sldId id="493" r:id="rId42"/>
    <p:sldId id="442" r:id="rId43"/>
    <p:sldId id="423" r:id="rId44"/>
    <p:sldId id="499" r:id="rId45"/>
    <p:sldId id="489" r:id="rId46"/>
    <p:sldId id="490" r:id="rId47"/>
    <p:sldId id="491" r:id="rId48"/>
    <p:sldId id="481" r:id="rId49"/>
    <p:sldId id="416" r:id="rId50"/>
    <p:sldId id="370" r:id="rId51"/>
    <p:sldId id="371" r:id="rId52"/>
    <p:sldId id="477" r:id="rId53"/>
    <p:sldId id="414" r:id="rId54"/>
    <p:sldId id="476" r:id="rId55"/>
    <p:sldId id="478" r:id="rId56"/>
    <p:sldId id="424" r:id="rId57"/>
    <p:sldId id="498" r:id="rId58"/>
    <p:sldId id="372" r:id="rId59"/>
    <p:sldId id="409" r:id="rId60"/>
    <p:sldId id="373" r:id="rId61"/>
    <p:sldId id="391" r:id="rId62"/>
    <p:sldId id="392" r:id="rId63"/>
    <p:sldId id="374" r:id="rId64"/>
    <p:sldId id="440" r:id="rId65"/>
    <p:sldId id="379" r:id="rId66"/>
    <p:sldId id="393" r:id="rId67"/>
    <p:sldId id="394" r:id="rId68"/>
    <p:sldId id="425" r:id="rId69"/>
    <p:sldId id="497" r:id="rId70"/>
    <p:sldId id="395" r:id="rId71"/>
    <p:sldId id="376" r:id="rId72"/>
    <p:sldId id="375" r:id="rId73"/>
    <p:sldId id="411" r:id="rId74"/>
    <p:sldId id="377" r:id="rId75"/>
    <p:sldId id="399" r:id="rId76"/>
    <p:sldId id="443" r:id="rId77"/>
    <p:sldId id="449" r:id="rId78"/>
    <p:sldId id="398" r:id="rId79"/>
    <p:sldId id="378" r:id="rId80"/>
    <p:sldId id="444" r:id="rId81"/>
    <p:sldId id="397" r:id="rId82"/>
    <p:sldId id="396" r:id="rId83"/>
    <p:sldId id="412" r:id="rId84"/>
    <p:sldId id="413" r:id="rId85"/>
    <p:sldId id="445" r:id="rId86"/>
    <p:sldId id="381" r:id="rId87"/>
    <p:sldId id="426" r:id="rId88"/>
    <p:sldId id="496" r:id="rId89"/>
    <p:sldId id="417" r:id="rId90"/>
    <p:sldId id="385" r:id="rId91"/>
    <p:sldId id="410" r:id="rId92"/>
    <p:sldId id="356" r:id="rId93"/>
    <p:sldId id="479" r:id="rId94"/>
    <p:sldId id="446" r:id="rId95"/>
    <p:sldId id="359" r:id="rId96"/>
    <p:sldId id="357" r:id="rId97"/>
    <p:sldId id="358" r:id="rId98"/>
    <p:sldId id="360" r:id="rId99"/>
    <p:sldId id="361" r:id="rId100"/>
    <p:sldId id="362" r:id="rId101"/>
    <p:sldId id="435" r:id="rId102"/>
    <p:sldId id="427" r:id="rId103"/>
    <p:sldId id="495" r:id="rId104"/>
    <p:sldId id="363" r:id="rId105"/>
    <p:sldId id="364" r:id="rId106"/>
    <p:sldId id="365" r:id="rId107"/>
    <p:sldId id="447" r:id="rId108"/>
    <p:sldId id="433" r:id="rId109"/>
    <p:sldId id="428" r:id="rId110"/>
    <p:sldId id="494" r:id="rId111"/>
    <p:sldId id="437" r:id="rId112"/>
    <p:sldId id="438" r:id="rId1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F24686-BE6A-48CB-A628-329E8B263F7E}" type="datetimeFigureOut">
              <a:rPr lang="en-US" smtClean="0"/>
              <a:t>6/26/2018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44B41E4-C362-45C2-87E3-4AAA2E8B28E2}" type="slidenum">
              <a:rPr lang="en-US" smtClean="0"/>
              <a:t>‹#›</a:t>
            </a:fld>
            <a:endParaRPr lang="en-US" dirty="0"/>
          </a:p>
        </p:txBody>
      </p:sp>
    </p:spTree>
    <p:extLst>
      <p:ext uri="{BB962C8B-B14F-4D97-AF65-F5344CB8AC3E}">
        <p14:creationId xmlns:p14="http://schemas.microsoft.com/office/powerpoint/2010/main" val="30648301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87666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26685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95073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99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428487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11897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2891423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134380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3399972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53397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98647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36283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21435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428299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781068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412680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196747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F99B3DE-0B01-4B49-8E91-EB2FBBE335AE}" type="datetimeFigureOut">
              <a:rPr lang="en-US" smtClean="0"/>
              <a:t>6/26/2018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EB781B-3FE7-443B-BE57-BDA952E2ECA7}" type="slidenum">
              <a:rPr lang="en-US" smtClean="0"/>
              <a:t>‹#›</a:t>
            </a:fld>
            <a:endParaRPr lang="en-US" dirty="0"/>
          </a:p>
        </p:txBody>
      </p:sp>
    </p:spTree>
    <p:extLst>
      <p:ext uri="{BB962C8B-B14F-4D97-AF65-F5344CB8AC3E}">
        <p14:creationId xmlns:p14="http://schemas.microsoft.com/office/powerpoint/2010/main" val="52293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500">
              <a:srgbClr val="BC5C5C"/>
            </a:gs>
            <a:gs pos="19000">
              <a:schemeClr val="accent1"/>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F99B3DE-0B01-4B49-8E91-EB2FBBE335AE}" type="datetimeFigureOut">
              <a:rPr lang="en-US" smtClean="0"/>
              <a:t>6/26/2018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0EB781B-3FE7-443B-BE57-BDA952E2ECA7}" type="slidenum">
              <a:rPr lang="en-US" smtClean="0"/>
              <a:t>‹#›</a:t>
            </a:fld>
            <a:endParaRPr lang="en-US" dirty="0"/>
          </a:p>
        </p:txBody>
      </p:sp>
    </p:spTree>
    <p:extLst>
      <p:ext uri="{BB962C8B-B14F-4D97-AF65-F5344CB8AC3E}">
        <p14:creationId xmlns:p14="http://schemas.microsoft.com/office/powerpoint/2010/main" val="9320966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3" Type="http://schemas.openxmlformats.org/officeDocument/2006/relationships/hyperlink" Target="http://www.cdc.gov/niosh/topics/bbp/genres.html" TargetMode="External"/><Relationship Id="rId2" Type="http://schemas.openxmlformats.org/officeDocument/2006/relationships/hyperlink" Target="http://www.osha.gov/SLTC/healthcarefacilities/index.html" TargetMode="External"/><Relationship Id="rId1" Type="http://schemas.openxmlformats.org/officeDocument/2006/relationships/slideLayout" Target="../slideLayouts/slideLayout18.xml"/><Relationship Id="rId4" Type="http://schemas.openxmlformats.org/officeDocument/2006/relationships/hyperlink" Target="http://www.cdc.gov/oralhealth/infectioncontrol/faq/"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www.osha.gov/Publications/OSHA-factsheet-HIPPA-whistle.pdf" TargetMode="External"/><Relationship Id="rId2" Type="http://schemas.openxmlformats.org/officeDocument/2006/relationships/hyperlink" Target="http://www.osha.gov/Publications/osha3186.html" TargetMode="External"/><Relationship Id="rId1" Type="http://schemas.openxmlformats.org/officeDocument/2006/relationships/slideLayout" Target="../slideLayouts/slideLayout18.xml"/><Relationship Id="rId4" Type="http://schemas.openxmlformats.org/officeDocument/2006/relationships/hyperlink" Target="http://www.onesourcedoc.com/glog/bid/95168/10-Examples-of-HIPAA-Violation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youtu.be/pNOrrKjGgkU" TargetMode="Externa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Bloodborne</a:t>
            </a:r>
            <a:r>
              <a:rPr lang="en-US" dirty="0" smtClean="0"/>
              <a:t> Pathogens and </a:t>
            </a:r>
            <a:r>
              <a:rPr lang="en-US" dirty="0" err="1" smtClean="0"/>
              <a:t>workPlace</a:t>
            </a:r>
            <a:r>
              <a:rPr lang="en-US" dirty="0" smtClean="0"/>
              <a:t> safety</a:t>
            </a:r>
            <a:br>
              <a:rPr lang="en-US" dirty="0" smtClean="0"/>
            </a:br>
            <a:endParaRPr lang="en-US" dirty="0"/>
          </a:p>
        </p:txBody>
      </p:sp>
      <p:sp>
        <p:nvSpPr>
          <p:cNvPr id="3" name="Text Placeholder 2"/>
          <p:cNvSpPr>
            <a:spLocks noGrp="1"/>
          </p:cNvSpPr>
          <p:nvPr>
            <p:ph type="body" idx="1"/>
          </p:nvPr>
        </p:nvSpPr>
        <p:spPr/>
        <p:txBody>
          <a:bodyPr/>
          <a:lstStyle/>
          <a:p>
            <a:r>
              <a:rPr lang="en-US" dirty="0"/>
              <a:t>By: Elizabeth Cummings RN, BSN, MSN-ED</a:t>
            </a:r>
            <a:r>
              <a:rPr lang="en-US" dirty="0" smtClean="0"/>
              <a:t>.</a:t>
            </a:r>
          </a:p>
          <a:p>
            <a:r>
              <a:rPr lang="en-US" dirty="0" smtClean="0"/>
              <a:t>Updated Summer 2018</a:t>
            </a:r>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98705"/>
            <a:ext cx="2143125" cy="2133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1400" y="4732305"/>
            <a:ext cx="1827886" cy="1219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3238" y="240506"/>
            <a:ext cx="3048000" cy="15001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0875" y="2598705"/>
            <a:ext cx="2143125" cy="2133600"/>
          </a:xfrm>
          <a:prstGeom prst="rect">
            <a:avLst/>
          </a:prstGeom>
        </p:spPr>
      </p:pic>
    </p:spTree>
    <p:extLst>
      <p:ext uri="{BB962C8B-B14F-4D97-AF65-F5344CB8AC3E}">
        <p14:creationId xmlns:p14="http://schemas.microsoft.com/office/powerpoint/2010/main" val="319872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Employees have the right to work in what type of environment</a:t>
            </a:r>
          </a:p>
          <a:p>
            <a:pPr marL="0" indent="0">
              <a:buNone/>
            </a:pPr>
            <a:r>
              <a:rPr lang="en-US" dirty="0"/>
              <a:t>	</a:t>
            </a:r>
            <a:r>
              <a:rPr lang="en-US" dirty="0" smtClean="0"/>
              <a:t>A. </a:t>
            </a:r>
            <a:r>
              <a:rPr lang="en-US" dirty="0" smtClean="0"/>
              <a:t>A</a:t>
            </a:r>
            <a:r>
              <a:rPr lang="en-US" dirty="0"/>
              <a:t>n environment where education is offered only at 	the time of </a:t>
            </a:r>
            <a:r>
              <a:rPr lang="en-US" dirty="0" smtClean="0"/>
              <a:t>hiring</a:t>
            </a:r>
            <a:endParaRPr lang="en-US" dirty="0" smtClean="0">
              <a:solidFill>
                <a:srgbClr val="C00000"/>
              </a:solidFill>
            </a:endParaRPr>
          </a:p>
          <a:p>
            <a:pPr marL="0" indent="0">
              <a:buNone/>
            </a:pPr>
            <a:r>
              <a:rPr lang="en-US" dirty="0"/>
              <a:t>	</a:t>
            </a:r>
            <a:r>
              <a:rPr lang="en-US" dirty="0" smtClean="0"/>
              <a:t>B. An environment that is adapted around his/her 	needs</a:t>
            </a:r>
          </a:p>
          <a:p>
            <a:pPr marL="0" indent="0">
              <a:buNone/>
            </a:pPr>
            <a:r>
              <a:rPr lang="en-US" dirty="0"/>
              <a:t>	</a:t>
            </a:r>
            <a:r>
              <a:rPr lang="en-US" dirty="0" smtClean="0"/>
              <a:t>C. </a:t>
            </a:r>
            <a:r>
              <a:rPr lang="en-US" dirty="0" smtClean="0"/>
              <a:t>A </a:t>
            </a:r>
            <a:r>
              <a:rPr lang="en-US" dirty="0"/>
              <a:t>safe working </a:t>
            </a:r>
            <a:r>
              <a:rPr lang="en-US" dirty="0" smtClean="0"/>
              <a:t>environment</a:t>
            </a:r>
            <a:r>
              <a:rPr lang="en-US" dirty="0"/>
              <a:t>	</a:t>
            </a:r>
            <a:endParaRPr lang="en-US" dirty="0" smtClean="0"/>
          </a:p>
          <a:p>
            <a:pPr marL="0" indent="0">
              <a:buNone/>
            </a:pPr>
            <a:r>
              <a:rPr lang="en-US" dirty="0"/>
              <a:t>	</a:t>
            </a:r>
            <a:r>
              <a:rPr lang="en-US" dirty="0" smtClean="0"/>
              <a:t>D</a:t>
            </a:r>
            <a:r>
              <a:rPr lang="en-US" dirty="0" smtClean="0"/>
              <a:t>. All the above </a:t>
            </a:r>
            <a:endParaRPr lang="en-US" dirty="0"/>
          </a:p>
        </p:txBody>
      </p:sp>
    </p:spTree>
    <p:extLst>
      <p:ext uri="{BB962C8B-B14F-4D97-AF65-F5344CB8AC3E}">
        <p14:creationId xmlns:p14="http://schemas.microsoft.com/office/powerpoint/2010/main" val="345937822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Safety</a:t>
            </a:r>
            <a:endParaRPr lang="en-US" dirty="0"/>
          </a:p>
        </p:txBody>
      </p:sp>
      <p:sp>
        <p:nvSpPr>
          <p:cNvPr id="3" name="Content Placeholder 2"/>
          <p:cNvSpPr>
            <a:spLocks noGrp="1"/>
          </p:cNvSpPr>
          <p:nvPr>
            <p:ph idx="1"/>
          </p:nvPr>
        </p:nvSpPr>
        <p:spPr>
          <a:xfrm>
            <a:off x="685331" y="2057400"/>
            <a:ext cx="7773339" cy="4648200"/>
          </a:xfrm>
        </p:spPr>
        <p:txBody>
          <a:bodyPr>
            <a:normAutofit fontScale="92500" lnSpcReduction="10000"/>
          </a:bodyPr>
          <a:lstStyle/>
          <a:p>
            <a:r>
              <a:rPr lang="en-US" dirty="0" smtClean="0"/>
              <a:t>Remember it is your responsibility to protect yourself and others from injury</a:t>
            </a:r>
          </a:p>
          <a:p>
            <a:r>
              <a:rPr lang="en-US" dirty="0" smtClean="0"/>
              <a:t>Use correct body mechanics while performing any procedure</a:t>
            </a:r>
          </a:p>
          <a:p>
            <a:r>
              <a:rPr lang="en-US" dirty="0" smtClean="0"/>
              <a:t>Wear proper uniform</a:t>
            </a:r>
          </a:p>
          <a:p>
            <a:r>
              <a:rPr lang="en-US" dirty="0" smtClean="0"/>
              <a:t>Walk-Do not run</a:t>
            </a:r>
          </a:p>
          <a:p>
            <a:r>
              <a:rPr lang="en-US" dirty="0" smtClean="0"/>
              <a:t>Promptly report accidents/injuries</a:t>
            </a:r>
          </a:p>
          <a:p>
            <a:r>
              <a:rPr lang="en-US" dirty="0" smtClean="0"/>
              <a:t>If you see any unsafe situation or violation of safety practices, report it</a:t>
            </a:r>
          </a:p>
          <a:p>
            <a:r>
              <a:rPr lang="en-US" dirty="0" smtClean="0"/>
              <a:t>Keep all areas clean and neat</a:t>
            </a:r>
          </a:p>
          <a:p>
            <a:r>
              <a:rPr lang="en-US" dirty="0" smtClean="0"/>
              <a:t>Wash hands and keep hands away from face</a:t>
            </a:r>
          </a:p>
          <a:p>
            <a:r>
              <a:rPr lang="en-US" dirty="0" smtClean="0"/>
              <a:t>Work with your partner</a:t>
            </a:r>
          </a:p>
          <a:p>
            <a:endParaRPr lang="en-US" dirty="0" smtClean="0"/>
          </a:p>
          <a:p>
            <a:endParaRPr lang="en-US" dirty="0" smtClean="0"/>
          </a:p>
        </p:txBody>
      </p:sp>
    </p:spTree>
    <p:extLst>
      <p:ext uri="{BB962C8B-B14F-4D97-AF65-F5344CB8AC3E}">
        <p14:creationId xmlns:p14="http://schemas.microsoft.com/office/powerpoint/2010/main" val="22758510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Health Care Worker Safety</a:t>
            </a:r>
            <a:endParaRPr lang="en-US" dirty="0"/>
          </a:p>
        </p:txBody>
      </p:sp>
      <p:sp>
        <p:nvSpPr>
          <p:cNvPr id="3" name="Content Placeholder 2"/>
          <p:cNvSpPr>
            <a:spLocks noGrp="1"/>
          </p:cNvSpPr>
          <p:nvPr>
            <p:ph idx="1"/>
          </p:nvPr>
        </p:nvSpPr>
        <p:spPr/>
        <p:txBody>
          <a:bodyPr/>
          <a:lstStyle/>
          <a:p>
            <a:r>
              <a:rPr lang="en-US"/>
              <a:t>https://youtu.be/qbuSZ9rOKNk</a:t>
            </a:r>
            <a:endParaRPr lang="en-US" dirty="0"/>
          </a:p>
        </p:txBody>
      </p:sp>
    </p:spTree>
    <p:extLst>
      <p:ext uri="{BB962C8B-B14F-4D97-AF65-F5344CB8AC3E}">
        <p14:creationId xmlns:p14="http://schemas.microsoft.com/office/powerpoint/2010/main" val="4892578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normAutofit/>
          </a:bodyPr>
          <a:lstStyle/>
          <a:p>
            <a:r>
              <a:rPr lang="en-US" sz="2400" dirty="0" smtClean="0"/>
              <a:t>The number one musculoskeletal injury health care professionals experience?</a:t>
            </a:r>
          </a:p>
          <a:p>
            <a:pPr lvl="1"/>
            <a:r>
              <a:rPr lang="en-US" sz="2400" dirty="0" smtClean="0"/>
              <a:t>A. shoulder injuries</a:t>
            </a:r>
          </a:p>
          <a:p>
            <a:pPr lvl="1"/>
            <a:r>
              <a:rPr lang="en-US" sz="2400" dirty="0" smtClean="0"/>
              <a:t>B. Knee injuries</a:t>
            </a:r>
          </a:p>
          <a:p>
            <a:pPr lvl="1"/>
            <a:r>
              <a:rPr lang="en-US" sz="2400" dirty="0" smtClean="0"/>
              <a:t>C. Back injuries</a:t>
            </a:r>
          </a:p>
          <a:p>
            <a:pPr lvl="1"/>
            <a:r>
              <a:rPr lang="en-US" sz="2400" dirty="0" smtClean="0"/>
              <a:t>D. Ankle injuries</a:t>
            </a:r>
            <a:endParaRPr lang="en-US" sz="2400" dirty="0"/>
          </a:p>
        </p:txBody>
      </p:sp>
    </p:spTree>
    <p:extLst>
      <p:ext uri="{BB962C8B-B14F-4D97-AF65-F5344CB8AC3E}">
        <p14:creationId xmlns:p14="http://schemas.microsoft.com/office/powerpoint/2010/main" val="34255095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9 answer</a:t>
            </a:r>
            <a:endParaRPr lang="en-US" dirty="0"/>
          </a:p>
        </p:txBody>
      </p:sp>
      <p:sp>
        <p:nvSpPr>
          <p:cNvPr id="3" name="Content Placeholder 2"/>
          <p:cNvSpPr>
            <a:spLocks noGrp="1"/>
          </p:cNvSpPr>
          <p:nvPr>
            <p:ph idx="1"/>
          </p:nvPr>
        </p:nvSpPr>
        <p:spPr/>
        <p:txBody>
          <a:bodyPr>
            <a:normAutofit/>
          </a:bodyPr>
          <a:lstStyle/>
          <a:p>
            <a:r>
              <a:rPr lang="en-US" sz="2400" dirty="0" smtClean="0"/>
              <a:t>The number one musculoskeletal injury health care professionals experience?</a:t>
            </a:r>
          </a:p>
          <a:p>
            <a:pPr lvl="1"/>
            <a:r>
              <a:rPr lang="en-US" sz="2400" dirty="0" smtClean="0"/>
              <a:t>A. shoulder injuries</a:t>
            </a:r>
          </a:p>
          <a:p>
            <a:pPr lvl="1"/>
            <a:r>
              <a:rPr lang="en-US" sz="2400" dirty="0" smtClean="0"/>
              <a:t>B. Knee injuries</a:t>
            </a:r>
          </a:p>
          <a:p>
            <a:pPr lvl="1"/>
            <a:r>
              <a:rPr lang="en-US" sz="2400" dirty="0" smtClean="0"/>
              <a:t>C. </a:t>
            </a:r>
            <a:r>
              <a:rPr lang="en-US" sz="2400" dirty="0" smtClean="0">
                <a:solidFill>
                  <a:srgbClr val="C00000"/>
                </a:solidFill>
              </a:rPr>
              <a:t>Back injuries</a:t>
            </a:r>
          </a:p>
          <a:p>
            <a:pPr lvl="1"/>
            <a:r>
              <a:rPr lang="en-US" sz="2400" dirty="0" smtClean="0"/>
              <a:t>D. Ankle injuries</a:t>
            </a:r>
            <a:endParaRPr lang="en-US" sz="2400" dirty="0"/>
          </a:p>
        </p:txBody>
      </p:sp>
    </p:spTree>
    <p:extLst>
      <p:ext uri="{BB962C8B-B14F-4D97-AF65-F5344CB8AC3E}">
        <p14:creationId xmlns:p14="http://schemas.microsoft.com/office/powerpoint/2010/main" val="7742584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Safety</a:t>
            </a:r>
            <a:endParaRPr lang="en-US" dirty="0"/>
          </a:p>
        </p:txBody>
      </p:sp>
      <p:sp>
        <p:nvSpPr>
          <p:cNvPr id="3" name="Content Placeholder 2"/>
          <p:cNvSpPr>
            <a:spLocks noGrp="1"/>
          </p:cNvSpPr>
          <p:nvPr>
            <p:ph idx="1"/>
          </p:nvPr>
        </p:nvSpPr>
        <p:spPr>
          <a:xfrm>
            <a:off x="685331" y="2133600"/>
            <a:ext cx="7773339" cy="4495800"/>
          </a:xfrm>
        </p:spPr>
        <p:txBody>
          <a:bodyPr/>
          <a:lstStyle/>
          <a:p>
            <a:r>
              <a:rPr lang="en-US" sz="2400" dirty="0" smtClean="0"/>
              <a:t>Three things to start a fire</a:t>
            </a:r>
          </a:p>
          <a:p>
            <a:pPr lvl="1"/>
            <a:r>
              <a:rPr lang="en-US" sz="2400" dirty="0" smtClean="0"/>
              <a:t>Oxygen</a:t>
            </a:r>
          </a:p>
          <a:p>
            <a:pPr lvl="1"/>
            <a:r>
              <a:rPr lang="en-US" sz="2400" dirty="0" smtClean="0"/>
              <a:t>Fuel</a:t>
            </a:r>
          </a:p>
          <a:p>
            <a:pPr lvl="1"/>
            <a:r>
              <a:rPr lang="en-US" sz="2400" dirty="0" smtClean="0"/>
              <a:t>Heat </a:t>
            </a:r>
          </a:p>
          <a:p>
            <a:endParaRPr lang="en-US" dirty="0"/>
          </a:p>
        </p:txBody>
      </p:sp>
    </p:spTree>
    <p:extLst>
      <p:ext uri="{BB962C8B-B14F-4D97-AF65-F5344CB8AC3E}">
        <p14:creationId xmlns:p14="http://schemas.microsoft.com/office/powerpoint/2010/main" val="21228110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Extinguishers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 A</a:t>
            </a:r>
          </a:p>
          <a:p>
            <a:r>
              <a:rPr lang="en-US" dirty="0" smtClean="0"/>
              <a:t>Class B</a:t>
            </a:r>
          </a:p>
          <a:p>
            <a:r>
              <a:rPr lang="en-US" dirty="0" smtClean="0"/>
              <a:t>Class C</a:t>
            </a:r>
          </a:p>
          <a:p>
            <a:r>
              <a:rPr lang="en-US" dirty="0" smtClean="0"/>
              <a:t>Class D</a:t>
            </a:r>
          </a:p>
          <a:p>
            <a:r>
              <a:rPr lang="en-US" dirty="0" smtClean="0"/>
              <a:t>ABC extinguishers</a:t>
            </a:r>
          </a:p>
          <a:p>
            <a:endParaRPr lang="en-US" dirty="0"/>
          </a:p>
          <a:p>
            <a:r>
              <a:rPr lang="en-US" dirty="0" smtClean="0"/>
              <a:t>Most facilities use the combo type</a:t>
            </a:r>
          </a:p>
          <a:p>
            <a:r>
              <a:rPr lang="en-US" dirty="0" smtClean="0"/>
              <a:t>Must receive training to operate</a:t>
            </a:r>
            <a:endParaRPr lang="en-US" dirty="0"/>
          </a:p>
        </p:txBody>
      </p:sp>
    </p:spTree>
    <p:extLst>
      <p:ext uri="{BB962C8B-B14F-4D97-AF65-F5344CB8AC3E}">
        <p14:creationId xmlns:p14="http://schemas.microsoft.com/office/powerpoint/2010/main" val="175984877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Plan</a:t>
            </a:r>
            <a:endParaRPr lang="en-US" dirty="0"/>
          </a:p>
        </p:txBody>
      </p:sp>
      <p:sp>
        <p:nvSpPr>
          <p:cNvPr id="3" name="Content Placeholder 2"/>
          <p:cNvSpPr>
            <a:spLocks noGrp="1"/>
          </p:cNvSpPr>
          <p:nvPr>
            <p:ph idx="1"/>
          </p:nvPr>
        </p:nvSpPr>
        <p:spPr/>
        <p:txBody>
          <a:bodyPr>
            <a:normAutofit/>
          </a:bodyPr>
          <a:lstStyle/>
          <a:p>
            <a:r>
              <a:rPr lang="en-US" dirty="0" smtClean="0"/>
              <a:t>Must be educated about fire safety plan (every facility is different)</a:t>
            </a:r>
          </a:p>
          <a:p>
            <a:r>
              <a:rPr lang="en-US" dirty="0" smtClean="0"/>
              <a:t>Must have fire drills practicing fire emergency plan</a:t>
            </a:r>
          </a:p>
          <a:p>
            <a:r>
              <a:rPr lang="en-US" dirty="0" smtClean="0"/>
              <a:t>RACE</a:t>
            </a:r>
          </a:p>
          <a:p>
            <a:pPr lvl="1"/>
            <a:r>
              <a:rPr lang="en-US" dirty="0" smtClean="0"/>
              <a:t>Rescue</a:t>
            </a:r>
          </a:p>
          <a:p>
            <a:pPr lvl="1"/>
            <a:r>
              <a:rPr lang="en-US" dirty="0" smtClean="0"/>
              <a:t>Alarm</a:t>
            </a:r>
          </a:p>
          <a:p>
            <a:pPr lvl="1"/>
            <a:r>
              <a:rPr lang="en-US" dirty="0" smtClean="0"/>
              <a:t>Contain</a:t>
            </a:r>
          </a:p>
          <a:p>
            <a:pPr lvl="1"/>
            <a:r>
              <a:rPr lang="en-US" dirty="0" smtClean="0"/>
              <a:t>Extinguish/evacuate </a:t>
            </a:r>
          </a:p>
        </p:txBody>
      </p:sp>
    </p:spTree>
    <p:extLst>
      <p:ext uri="{BB962C8B-B14F-4D97-AF65-F5344CB8AC3E}">
        <p14:creationId xmlns:p14="http://schemas.microsoft.com/office/powerpoint/2010/main" val="9202587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66800"/>
            <a:ext cx="6553200" cy="4800600"/>
          </a:xfrm>
          <a:prstGeom prst="rect">
            <a:avLst/>
          </a:prstGeom>
        </p:spPr>
      </p:pic>
    </p:spTree>
    <p:extLst>
      <p:ext uri="{BB962C8B-B14F-4D97-AF65-F5344CB8AC3E}">
        <p14:creationId xmlns:p14="http://schemas.microsoft.com/office/powerpoint/2010/main" val="26084257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UMC Safety Dance Music Video</a:t>
            </a:r>
            <a:r>
              <a:rPr lang="en-US" dirty="0" smtClean="0"/>
              <a:t> </a:t>
            </a:r>
            <a:endParaRPr lang="en-US" dirty="0"/>
          </a:p>
        </p:txBody>
      </p:sp>
      <p:sp>
        <p:nvSpPr>
          <p:cNvPr id="3" name="Content Placeholder 2"/>
          <p:cNvSpPr>
            <a:spLocks noGrp="1"/>
          </p:cNvSpPr>
          <p:nvPr>
            <p:ph idx="1"/>
          </p:nvPr>
        </p:nvSpPr>
        <p:spPr/>
        <p:txBody>
          <a:bodyPr/>
          <a:lstStyle/>
          <a:p>
            <a:r>
              <a:rPr lang="en-US" dirty="0"/>
              <a:t>http://youtu.be/kg-2kEzWIOI</a:t>
            </a:r>
          </a:p>
        </p:txBody>
      </p:sp>
    </p:spTree>
    <p:extLst>
      <p:ext uri="{BB962C8B-B14F-4D97-AF65-F5344CB8AC3E}">
        <p14:creationId xmlns:p14="http://schemas.microsoft.com/office/powerpoint/2010/main" val="80489304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a:xfrm>
            <a:off x="685331" y="2367094"/>
            <a:ext cx="7773339" cy="4033706"/>
          </a:xfrm>
        </p:spPr>
        <p:txBody>
          <a:bodyPr>
            <a:normAutofit/>
          </a:bodyPr>
          <a:lstStyle/>
          <a:p>
            <a:r>
              <a:rPr lang="en-US" sz="2400" dirty="0" smtClean="0"/>
              <a:t>The acronym RACE stands for what?</a:t>
            </a:r>
          </a:p>
          <a:p>
            <a:pPr lvl="1"/>
            <a:r>
              <a:rPr lang="en-US" sz="2400" dirty="0" smtClean="0"/>
              <a:t>A. Run, alarm, contain, evaluate</a:t>
            </a:r>
          </a:p>
          <a:p>
            <a:pPr lvl="1"/>
            <a:r>
              <a:rPr lang="en-US" sz="2400" dirty="0" smtClean="0"/>
              <a:t>B. React, Alarm, Constraint, Evaluation</a:t>
            </a:r>
          </a:p>
          <a:p>
            <a:pPr lvl="1"/>
            <a:r>
              <a:rPr lang="en-US" sz="2400" dirty="0" smtClean="0"/>
              <a:t>C. Report, alarm, contain, emergency</a:t>
            </a:r>
          </a:p>
          <a:p>
            <a:pPr lvl="1"/>
            <a:r>
              <a:rPr lang="en-US" sz="2400" dirty="0" smtClean="0"/>
              <a:t>D. Rescue, Alert, Contain, Extinguish/Evacuate </a:t>
            </a:r>
            <a:endParaRPr lang="en-US" sz="2400" dirty="0"/>
          </a:p>
        </p:txBody>
      </p:sp>
    </p:spTree>
    <p:extLst>
      <p:ext uri="{BB962C8B-B14F-4D97-AF65-F5344CB8AC3E}">
        <p14:creationId xmlns:p14="http://schemas.microsoft.com/office/powerpoint/2010/main" val="1212812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 answer</a:t>
            </a:r>
            <a:endParaRPr lang="en-US" dirty="0"/>
          </a:p>
        </p:txBody>
      </p:sp>
      <p:sp>
        <p:nvSpPr>
          <p:cNvPr id="3" name="Content Placeholder 2"/>
          <p:cNvSpPr>
            <a:spLocks noGrp="1"/>
          </p:cNvSpPr>
          <p:nvPr>
            <p:ph idx="1"/>
          </p:nvPr>
        </p:nvSpPr>
        <p:spPr/>
        <p:txBody>
          <a:bodyPr>
            <a:normAutofit lnSpcReduction="10000"/>
          </a:bodyPr>
          <a:lstStyle/>
          <a:p>
            <a:r>
              <a:rPr lang="en-US" dirty="0" smtClean="0"/>
              <a:t>Employees have the right to work in what type of environment</a:t>
            </a:r>
          </a:p>
          <a:p>
            <a:pPr marL="0" indent="0">
              <a:buNone/>
            </a:pPr>
            <a:r>
              <a:rPr lang="en-US" dirty="0"/>
              <a:t>	</a:t>
            </a:r>
            <a:r>
              <a:rPr lang="en-US" dirty="0" smtClean="0"/>
              <a:t>A. </a:t>
            </a:r>
            <a:r>
              <a:rPr lang="en-US" dirty="0" smtClean="0"/>
              <a:t>A</a:t>
            </a:r>
            <a:r>
              <a:rPr lang="en-US" dirty="0"/>
              <a:t>n environment where education is offered only at 	the time of </a:t>
            </a:r>
            <a:r>
              <a:rPr lang="en-US" dirty="0" smtClean="0"/>
              <a:t>hiring</a:t>
            </a:r>
            <a:endParaRPr lang="en-US" dirty="0" smtClean="0">
              <a:solidFill>
                <a:srgbClr val="C00000"/>
              </a:solidFill>
            </a:endParaRPr>
          </a:p>
          <a:p>
            <a:pPr marL="0" indent="0">
              <a:buNone/>
            </a:pPr>
            <a:r>
              <a:rPr lang="en-US" dirty="0"/>
              <a:t>	</a:t>
            </a:r>
            <a:r>
              <a:rPr lang="en-US" dirty="0" smtClean="0"/>
              <a:t>B. An environment that is adapted around his/her 	needs</a:t>
            </a:r>
          </a:p>
          <a:p>
            <a:pPr marL="0" indent="0">
              <a:buNone/>
            </a:pPr>
            <a:r>
              <a:rPr lang="en-US" dirty="0"/>
              <a:t>	</a:t>
            </a:r>
            <a:r>
              <a:rPr lang="en-US" dirty="0" smtClean="0"/>
              <a:t>C. </a:t>
            </a:r>
            <a:r>
              <a:rPr lang="en-US" dirty="0" smtClean="0">
                <a:solidFill>
                  <a:srgbClr val="C00000"/>
                </a:solidFill>
              </a:rPr>
              <a:t>A </a:t>
            </a:r>
            <a:r>
              <a:rPr lang="en-US" dirty="0">
                <a:solidFill>
                  <a:srgbClr val="C00000"/>
                </a:solidFill>
              </a:rPr>
              <a:t>safe working </a:t>
            </a:r>
            <a:r>
              <a:rPr lang="en-US" dirty="0" smtClean="0">
                <a:solidFill>
                  <a:srgbClr val="C00000"/>
                </a:solidFill>
              </a:rPr>
              <a:t>environment</a:t>
            </a:r>
            <a:r>
              <a:rPr lang="en-US" dirty="0"/>
              <a:t>	</a:t>
            </a:r>
            <a:endParaRPr lang="en-US" dirty="0" smtClean="0"/>
          </a:p>
          <a:p>
            <a:pPr marL="0" indent="0">
              <a:buNone/>
            </a:pPr>
            <a:r>
              <a:rPr lang="en-US" dirty="0"/>
              <a:t>	</a:t>
            </a:r>
            <a:r>
              <a:rPr lang="en-US" dirty="0" smtClean="0"/>
              <a:t>D</a:t>
            </a:r>
            <a:r>
              <a:rPr lang="en-US" dirty="0" smtClean="0"/>
              <a:t>. All the above </a:t>
            </a:r>
            <a:endParaRPr lang="en-US" dirty="0"/>
          </a:p>
        </p:txBody>
      </p:sp>
    </p:spTree>
    <p:extLst>
      <p:ext uri="{BB962C8B-B14F-4D97-AF65-F5344CB8AC3E}">
        <p14:creationId xmlns:p14="http://schemas.microsoft.com/office/powerpoint/2010/main" val="31449138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10 answer</a:t>
            </a:r>
            <a:endParaRPr lang="en-US" dirty="0"/>
          </a:p>
        </p:txBody>
      </p:sp>
      <p:sp>
        <p:nvSpPr>
          <p:cNvPr id="3" name="Content Placeholder 2"/>
          <p:cNvSpPr>
            <a:spLocks noGrp="1"/>
          </p:cNvSpPr>
          <p:nvPr>
            <p:ph idx="1"/>
          </p:nvPr>
        </p:nvSpPr>
        <p:spPr>
          <a:xfrm>
            <a:off x="685331" y="2367094"/>
            <a:ext cx="7773339" cy="4033706"/>
          </a:xfrm>
        </p:spPr>
        <p:txBody>
          <a:bodyPr>
            <a:normAutofit/>
          </a:bodyPr>
          <a:lstStyle/>
          <a:p>
            <a:r>
              <a:rPr lang="en-US" sz="2400" dirty="0" smtClean="0"/>
              <a:t>The acronym RACE stands for what?</a:t>
            </a:r>
          </a:p>
          <a:p>
            <a:pPr lvl="1"/>
            <a:r>
              <a:rPr lang="en-US" sz="2400" dirty="0" smtClean="0"/>
              <a:t>A. Run, alarm, contain, evaluate</a:t>
            </a:r>
          </a:p>
          <a:p>
            <a:pPr lvl="1"/>
            <a:r>
              <a:rPr lang="en-US" sz="2400" dirty="0" smtClean="0"/>
              <a:t>B. React, Alarm, Constraint, Evaluation</a:t>
            </a:r>
          </a:p>
          <a:p>
            <a:pPr lvl="1"/>
            <a:r>
              <a:rPr lang="en-US" sz="2400" dirty="0" smtClean="0"/>
              <a:t>C. Report, alarm, contain, emergency</a:t>
            </a:r>
          </a:p>
          <a:p>
            <a:pPr lvl="1"/>
            <a:r>
              <a:rPr lang="en-US" sz="2400" dirty="0" smtClean="0"/>
              <a:t>D. </a:t>
            </a:r>
            <a:r>
              <a:rPr lang="en-US" sz="2400" dirty="0" smtClean="0">
                <a:solidFill>
                  <a:srgbClr val="C00000"/>
                </a:solidFill>
              </a:rPr>
              <a:t>Rescue, Alert, Contain, Extinguish/Evacuate </a:t>
            </a:r>
            <a:endParaRPr lang="en-US" sz="2400" dirty="0">
              <a:solidFill>
                <a:srgbClr val="C00000"/>
              </a:solidFill>
            </a:endParaRPr>
          </a:p>
        </p:txBody>
      </p:sp>
    </p:spTree>
    <p:extLst>
      <p:ext uri="{BB962C8B-B14F-4D97-AF65-F5344CB8AC3E}">
        <p14:creationId xmlns:p14="http://schemas.microsoft.com/office/powerpoint/2010/main" val="3098474641"/>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Youtube.com</a:t>
            </a:r>
          </a:p>
          <a:p>
            <a:r>
              <a:rPr lang="en-US" dirty="0" smtClean="0">
                <a:hlinkClick r:id="rId2"/>
              </a:rPr>
              <a:t>http://www.osha.gov/SLTC/healthcarefacilities/index.html</a:t>
            </a:r>
            <a:endParaRPr lang="en-US" dirty="0" smtClean="0"/>
          </a:p>
          <a:p>
            <a:r>
              <a:rPr lang="en-US" dirty="0" smtClean="0"/>
              <a:t>http://www.osha.gov/SLTC/healthcarefacilities/standards.html</a:t>
            </a:r>
          </a:p>
          <a:p>
            <a:r>
              <a:rPr lang="en-US" dirty="0" smtClean="0">
                <a:hlinkClick r:id="rId3"/>
              </a:rPr>
              <a:t>http://www.cdc.gov/niosh/topics/bbp/genres.html</a:t>
            </a:r>
            <a:endParaRPr lang="en-US" dirty="0" smtClean="0"/>
          </a:p>
          <a:p>
            <a:r>
              <a:rPr lang="en-US" dirty="0" smtClean="0">
                <a:hlinkClick r:id="rId4"/>
              </a:rPr>
              <a:t>http://www.cdc.gov/oralhealth/infectioncontrol/faq/</a:t>
            </a:r>
            <a:endParaRPr lang="en-US" dirty="0" smtClean="0"/>
          </a:p>
          <a:p>
            <a:endParaRPr lang="en-US" dirty="0" smtClean="0"/>
          </a:p>
          <a:p>
            <a:endParaRPr lang="en-US" dirty="0"/>
          </a:p>
        </p:txBody>
      </p:sp>
    </p:spTree>
    <p:extLst>
      <p:ext uri="{BB962C8B-B14F-4D97-AF65-F5344CB8AC3E}">
        <p14:creationId xmlns:p14="http://schemas.microsoft.com/office/powerpoint/2010/main" val="19732784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www.osha.gov/Publications/osha3186.html</a:t>
            </a:r>
            <a:endParaRPr lang="en-US" dirty="0" smtClean="0"/>
          </a:p>
          <a:p>
            <a:r>
              <a:rPr lang="en-US" dirty="0">
                <a:hlinkClick r:id="rId3"/>
              </a:rPr>
              <a:t>http://</a:t>
            </a:r>
            <a:r>
              <a:rPr lang="en-US" dirty="0" smtClean="0">
                <a:hlinkClick r:id="rId3"/>
              </a:rPr>
              <a:t>www.osha.gov/Publications/OSHA-factsheet-HIPPA-whistle.pdf</a:t>
            </a:r>
            <a:endParaRPr lang="en-US" dirty="0" smtClean="0"/>
          </a:p>
          <a:p>
            <a:r>
              <a:rPr lang="en-US" dirty="0" smtClean="0">
                <a:hlinkClick r:id="rId4"/>
              </a:rPr>
              <a:t>http://www.onesourcedoc.com/glog/bid/95168/10-Examples-of-HIPAA-Violations</a:t>
            </a:r>
            <a:endParaRPr lang="en-US" dirty="0" smtClean="0"/>
          </a:p>
          <a:p>
            <a:endParaRPr lang="en-US" dirty="0"/>
          </a:p>
        </p:txBody>
      </p:sp>
    </p:spTree>
    <p:extLst>
      <p:ext uri="{BB962C8B-B14F-4D97-AF65-F5344CB8AC3E}">
        <p14:creationId xmlns:p14="http://schemas.microsoft.com/office/powerpoint/2010/main" val="2786212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Department of Labor States…</a:t>
            </a:r>
            <a:endParaRPr lang="en-US" dirty="0"/>
          </a:p>
        </p:txBody>
      </p:sp>
      <p:sp>
        <p:nvSpPr>
          <p:cNvPr id="3" name="Content Placeholder 2"/>
          <p:cNvSpPr>
            <a:spLocks noGrp="1"/>
          </p:cNvSpPr>
          <p:nvPr>
            <p:ph idx="1"/>
          </p:nvPr>
        </p:nvSpPr>
        <p:spPr/>
        <p:txBody>
          <a:bodyPr/>
          <a:lstStyle/>
          <a:p>
            <a:r>
              <a:rPr lang="en-US" dirty="0" smtClean="0"/>
              <a:t>More individuals are hurt or become sick than any other industry!</a:t>
            </a:r>
          </a:p>
          <a:p>
            <a:r>
              <a:rPr lang="en-US" dirty="0" smtClean="0"/>
              <a:t>Potential Hazards</a:t>
            </a:r>
          </a:p>
          <a:p>
            <a:pPr lvl="1"/>
            <a:r>
              <a:rPr lang="en-US" dirty="0" smtClean="0"/>
              <a:t>Bloodborne pathogens</a:t>
            </a:r>
          </a:p>
          <a:p>
            <a:pPr lvl="1"/>
            <a:r>
              <a:rPr lang="en-US" dirty="0" smtClean="0"/>
              <a:t>Chemical/drug exposure</a:t>
            </a:r>
          </a:p>
          <a:p>
            <a:pPr lvl="1"/>
            <a:r>
              <a:rPr lang="en-US" dirty="0" smtClean="0"/>
              <a:t>Ergonomic complications</a:t>
            </a:r>
          </a:p>
          <a:p>
            <a:pPr lvl="1"/>
            <a:r>
              <a:rPr lang="en-US" dirty="0" smtClean="0"/>
              <a:t>Workplace violence</a:t>
            </a:r>
          </a:p>
          <a:p>
            <a:pPr lvl="1"/>
            <a:r>
              <a:rPr lang="en-US" dirty="0" smtClean="0"/>
              <a:t>Radioactivity </a:t>
            </a:r>
            <a:endParaRPr lang="en-US" dirty="0"/>
          </a:p>
        </p:txBody>
      </p:sp>
    </p:spTree>
    <p:extLst>
      <p:ext uri="{BB962C8B-B14F-4D97-AF65-F5344CB8AC3E}">
        <p14:creationId xmlns:p14="http://schemas.microsoft.com/office/powerpoint/2010/main" val="2528516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Safety of Health Care Workers</a:t>
            </a:r>
            <a:endParaRPr lang="en-US" dirty="0"/>
          </a:p>
        </p:txBody>
      </p:sp>
      <p:sp>
        <p:nvSpPr>
          <p:cNvPr id="3" name="Content Placeholder 2"/>
          <p:cNvSpPr>
            <a:spLocks noGrp="1"/>
          </p:cNvSpPr>
          <p:nvPr>
            <p:ph idx="1"/>
          </p:nvPr>
        </p:nvSpPr>
        <p:spPr>
          <a:xfrm>
            <a:off x="1463040" y="1828800"/>
            <a:ext cx="6196405" cy="3894269"/>
          </a:xfrm>
        </p:spPr>
        <p:txBody>
          <a:bodyPr/>
          <a:lstStyle/>
          <a:p>
            <a:pPr marL="0" indent="0">
              <a:buNone/>
            </a:pPr>
            <a:endParaRPr lang="en-US" dirty="0" smtClean="0"/>
          </a:p>
          <a:p>
            <a:r>
              <a:rPr lang="en-US" dirty="0" smtClean="0"/>
              <a:t>Exposure Incident: exposed to both hazardous materials and health hazardous conditions such as other potentially infectious materials (OPIM) in relation to performing job duties</a:t>
            </a:r>
          </a:p>
          <a:p>
            <a:r>
              <a:rPr lang="en-US" dirty="0" smtClean="0"/>
              <a:t>Health care workers must be protected because of the expectation that they will come into contact with blood and OPIM</a:t>
            </a:r>
          </a:p>
          <a:p>
            <a:endParaRPr lang="en-US" dirty="0"/>
          </a:p>
        </p:txBody>
      </p:sp>
    </p:spTree>
    <p:extLst>
      <p:ext uri="{BB962C8B-B14F-4D97-AF65-F5344CB8AC3E}">
        <p14:creationId xmlns:p14="http://schemas.microsoft.com/office/powerpoint/2010/main" val="1291215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Responsibility </a:t>
            </a:r>
            <a:endParaRPr lang="en-US" dirty="0"/>
          </a:p>
        </p:txBody>
      </p:sp>
      <p:sp>
        <p:nvSpPr>
          <p:cNvPr id="3" name="Content Placeholder 2"/>
          <p:cNvSpPr>
            <a:spLocks noGrp="1"/>
          </p:cNvSpPr>
          <p:nvPr>
            <p:ph idx="1"/>
          </p:nvPr>
        </p:nvSpPr>
        <p:spPr/>
        <p:txBody>
          <a:bodyPr>
            <a:normAutofit/>
          </a:bodyPr>
          <a:lstStyle/>
          <a:p>
            <a:r>
              <a:rPr lang="en-US" dirty="0" smtClean="0"/>
              <a:t>Written exposure control plan</a:t>
            </a:r>
          </a:p>
          <a:p>
            <a:pPr lvl="1"/>
            <a:r>
              <a:rPr lang="en-US" dirty="0" smtClean="0"/>
              <a:t>To minimize or eliminate exposure to blood borne pathogens and/or OPIM</a:t>
            </a:r>
          </a:p>
          <a:p>
            <a:r>
              <a:rPr lang="en-US" dirty="0" smtClean="0"/>
              <a:t>Update plan annually</a:t>
            </a:r>
          </a:p>
          <a:p>
            <a:pPr lvl="1"/>
            <a:r>
              <a:rPr lang="en-US" dirty="0" smtClean="0"/>
              <a:t>To comply with new regulations and technologies</a:t>
            </a:r>
          </a:p>
          <a:p>
            <a:r>
              <a:rPr lang="en-US" dirty="0" smtClean="0"/>
              <a:t>Require use of universal precautions</a:t>
            </a:r>
          </a:p>
          <a:p>
            <a:pPr lvl="1"/>
            <a:r>
              <a:rPr lang="en-US" dirty="0" smtClean="0"/>
              <a:t>Treating all OPIM (other potentially infectious materials) and blood borne pathogens as infectious </a:t>
            </a:r>
          </a:p>
        </p:txBody>
      </p:sp>
    </p:spTree>
    <p:extLst>
      <p:ext uri="{BB962C8B-B14F-4D97-AF65-F5344CB8AC3E}">
        <p14:creationId xmlns:p14="http://schemas.microsoft.com/office/powerpoint/2010/main" val="3523865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Engineering controls for transport of blood-borne pathogens and hazardous waste from the </a:t>
            </a:r>
            <a:r>
              <a:rPr lang="en-US" dirty="0" smtClean="0"/>
              <a:t>facility</a:t>
            </a:r>
          </a:p>
          <a:p>
            <a:pPr lvl="1"/>
            <a:r>
              <a:rPr lang="en-US" dirty="0" smtClean="0"/>
              <a:t>Sharps containers, biohazard bags, etc…</a:t>
            </a:r>
            <a:endParaRPr lang="en-US" dirty="0"/>
          </a:p>
          <a:p>
            <a:r>
              <a:rPr lang="en-US" dirty="0"/>
              <a:t>Policies and procedures to ensure a safe working </a:t>
            </a:r>
            <a:r>
              <a:rPr lang="en-US" dirty="0" smtClean="0"/>
              <a:t>environment</a:t>
            </a:r>
          </a:p>
          <a:p>
            <a:pPr lvl="1"/>
            <a:r>
              <a:rPr lang="en-US" dirty="0" smtClean="0"/>
              <a:t>Audit the performance of tasks and make necessary changes to minimize or eliminate exposure</a:t>
            </a:r>
            <a:endParaRPr lang="en-US" dirty="0"/>
          </a:p>
          <a:p>
            <a:r>
              <a:rPr lang="en-US" dirty="0"/>
              <a:t>Provide personal protective equipment (PPE</a:t>
            </a:r>
            <a:r>
              <a:rPr lang="en-US" dirty="0" smtClean="0"/>
              <a:t>)</a:t>
            </a:r>
          </a:p>
          <a:p>
            <a:pPr lvl="1"/>
            <a:r>
              <a:rPr lang="en-US" dirty="0" smtClean="0"/>
              <a:t>All safety equipment (gowns, gloves, masks, etc..) will be provided to all employees free of charge</a:t>
            </a:r>
            <a:endParaRPr lang="en-US" dirty="0"/>
          </a:p>
          <a:p>
            <a:pPr marL="0" indent="0">
              <a:buNone/>
            </a:pPr>
            <a:endParaRPr lang="en-US" dirty="0"/>
          </a:p>
        </p:txBody>
      </p:sp>
    </p:spTree>
    <p:extLst>
      <p:ext uri="{BB962C8B-B14F-4D97-AF65-F5344CB8AC3E}">
        <p14:creationId xmlns:p14="http://schemas.microsoft.com/office/powerpoint/2010/main" val="914569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685331" y="1905000"/>
            <a:ext cx="7773339" cy="4495800"/>
          </a:xfrm>
        </p:spPr>
        <p:txBody>
          <a:bodyPr>
            <a:normAutofit fontScale="85000" lnSpcReduction="10000"/>
          </a:bodyPr>
          <a:lstStyle/>
          <a:p>
            <a:r>
              <a:rPr lang="en-US" dirty="0"/>
              <a:t>Make Hepatitis B vaccination available to all workers </a:t>
            </a:r>
            <a:endParaRPr lang="en-US" dirty="0" smtClean="0"/>
          </a:p>
          <a:p>
            <a:pPr lvl="1"/>
            <a:r>
              <a:rPr lang="en-US" dirty="0" smtClean="0"/>
              <a:t>Must offer vaccination within 10 days from the start of employment</a:t>
            </a:r>
          </a:p>
          <a:p>
            <a:r>
              <a:rPr lang="en-US" altLang="en-US" dirty="0"/>
              <a:t>I understand that due to my occupational exposure to blood or other potentially infectious materials I may be at risk of acquiring hepatitis B virus (HBV) infection. I have been given the opportunity to be vaccinated with hepatitis B vaccine, at no charge to myself. However, I </a:t>
            </a:r>
            <a:r>
              <a:rPr lang="en-US" altLang="en-US" dirty="0" smtClean="0"/>
              <a:t>_____________,  decline </a:t>
            </a:r>
            <a:r>
              <a:rPr lang="en-US" altLang="en-US" dirty="0"/>
              <a:t>hepatitis B vaccination at this time. I understand that by declining this vaccine, I continue to be at risk of acquiring hepatitis B, a serious disease. If in the future I continue to have occupational exposure to blood or other potentially infectious materials and I want to be vaccinated with hepatitis B vaccine, I can receive the vaccination series at no charge to me.</a:t>
            </a:r>
          </a:p>
          <a:p>
            <a:endParaRPr lang="en-US" altLang="en-US" dirty="0"/>
          </a:p>
          <a:p>
            <a:r>
              <a:rPr lang="en-US" altLang="en-US" b="1" dirty="0"/>
              <a:t>This form must be used and cannot be edited.</a:t>
            </a:r>
          </a:p>
          <a:p>
            <a:pPr lvl="2"/>
            <a:endParaRPr lang="en-US" dirty="0"/>
          </a:p>
          <a:p>
            <a:endParaRPr lang="en-US" dirty="0"/>
          </a:p>
        </p:txBody>
      </p:sp>
    </p:spTree>
    <p:extLst>
      <p:ext uri="{BB962C8B-B14F-4D97-AF65-F5344CB8AC3E}">
        <p14:creationId xmlns:p14="http://schemas.microsoft.com/office/powerpoint/2010/main" val="287494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a:t>Post-exposure evaluations to any worker who experiences an incident</a:t>
            </a:r>
          </a:p>
          <a:p>
            <a:pPr lvl="1"/>
            <a:r>
              <a:rPr lang="en-US" dirty="0"/>
              <a:t>Follow-up at no cost to the employee</a:t>
            </a:r>
          </a:p>
          <a:p>
            <a:r>
              <a:rPr lang="en-US" dirty="0"/>
              <a:t>Labels and signs to warn about hazards</a:t>
            </a:r>
          </a:p>
          <a:p>
            <a:pPr lvl="1"/>
            <a:r>
              <a:rPr lang="en-US" dirty="0"/>
              <a:t>Warning labels must be attached to bio-hazard container/equipment/supplies</a:t>
            </a:r>
          </a:p>
          <a:p>
            <a:endParaRPr lang="en-US" dirty="0"/>
          </a:p>
          <a:p>
            <a:endParaRPr lang="en-US" dirty="0"/>
          </a:p>
        </p:txBody>
      </p:sp>
    </p:spTree>
    <p:extLst>
      <p:ext uri="{BB962C8B-B14F-4D97-AF65-F5344CB8AC3E}">
        <p14:creationId xmlns:p14="http://schemas.microsoft.com/office/powerpoint/2010/main" val="135789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Training </a:t>
            </a:r>
            <a:r>
              <a:rPr lang="en-US" dirty="0"/>
              <a:t>and information to all </a:t>
            </a:r>
            <a:r>
              <a:rPr lang="en-US" dirty="0" smtClean="0"/>
              <a:t>employees</a:t>
            </a:r>
          </a:p>
          <a:p>
            <a:pPr lvl="1"/>
            <a:r>
              <a:rPr lang="en-US" dirty="0" smtClean="0"/>
              <a:t>Employees must be provided information about blood borne pathogens, exposure, disease processes, process of evaluation, etc..</a:t>
            </a:r>
            <a:endParaRPr lang="en-US" dirty="0"/>
          </a:p>
          <a:p>
            <a:r>
              <a:rPr lang="en-US" dirty="0"/>
              <a:t>Maintain employee training records and medical incident </a:t>
            </a:r>
            <a:r>
              <a:rPr lang="en-US" dirty="0" smtClean="0"/>
              <a:t>records</a:t>
            </a:r>
          </a:p>
          <a:p>
            <a:pPr lvl="1"/>
            <a:r>
              <a:rPr lang="en-US" dirty="0" smtClean="0"/>
              <a:t>Occupational injuries and illnesses must be logged and tracked</a:t>
            </a:r>
            <a:endParaRPr lang="en-US" dirty="0"/>
          </a:p>
          <a:p>
            <a:endParaRPr lang="en-US" dirty="0"/>
          </a:p>
        </p:txBody>
      </p:sp>
    </p:spTree>
    <p:extLst>
      <p:ext uri="{BB962C8B-B14F-4D97-AF65-F5344CB8AC3E}">
        <p14:creationId xmlns:p14="http://schemas.microsoft.com/office/powerpoint/2010/main" val="33616317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r>
              <a:rPr lang="en-US" dirty="0" smtClean="0"/>
              <a:t>Employer responsibility includes:</a:t>
            </a:r>
          </a:p>
          <a:p>
            <a:pPr lvl="1"/>
            <a:r>
              <a:rPr lang="en-US" dirty="0" smtClean="0"/>
              <a:t>A. Written exposure plans</a:t>
            </a:r>
          </a:p>
          <a:p>
            <a:pPr lvl="1"/>
            <a:r>
              <a:rPr lang="en-US" dirty="0" smtClean="0"/>
              <a:t>B. The written exposure plans to be updated every 2 years</a:t>
            </a:r>
          </a:p>
          <a:p>
            <a:pPr lvl="1"/>
            <a:r>
              <a:rPr lang="en-US" dirty="0" smtClean="0"/>
              <a:t>C. Training and information to all employees </a:t>
            </a:r>
          </a:p>
          <a:p>
            <a:pPr lvl="1"/>
            <a:r>
              <a:rPr lang="en-US" dirty="0" smtClean="0"/>
              <a:t>Both A and C</a:t>
            </a:r>
            <a:endParaRPr lang="en-US" dirty="0"/>
          </a:p>
        </p:txBody>
      </p:sp>
    </p:spTree>
    <p:extLst>
      <p:ext uri="{BB962C8B-B14F-4D97-AF65-F5344CB8AC3E}">
        <p14:creationId xmlns:p14="http://schemas.microsoft.com/office/powerpoint/2010/main" val="1182371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a:t>
            </a:r>
            <a:endParaRPr lang="en-US" dirty="0"/>
          </a:p>
        </p:txBody>
      </p:sp>
      <p:sp>
        <p:nvSpPr>
          <p:cNvPr id="3" name="Content Placeholder 2"/>
          <p:cNvSpPr>
            <a:spLocks noGrp="1"/>
          </p:cNvSpPr>
          <p:nvPr>
            <p:ph idx="1"/>
          </p:nvPr>
        </p:nvSpPr>
        <p:spPr/>
        <p:txBody>
          <a:bodyPr>
            <a:normAutofit/>
          </a:bodyPr>
          <a:lstStyle/>
          <a:p>
            <a:r>
              <a:rPr lang="en-US" sz="2400" dirty="0" smtClean="0"/>
              <a:t>Occupational Safety and Health Administration (OSHA)</a:t>
            </a:r>
          </a:p>
          <a:p>
            <a:pPr lvl="1"/>
            <a:r>
              <a:rPr lang="en-US" sz="2400" dirty="0" smtClean="0"/>
              <a:t>Part of the Department of Labor</a:t>
            </a:r>
          </a:p>
          <a:p>
            <a:pPr lvl="1"/>
            <a:r>
              <a:rPr lang="en-US" sz="2400" dirty="0" smtClean="0"/>
              <a:t>Two main standards</a:t>
            </a:r>
          </a:p>
          <a:p>
            <a:pPr lvl="2"/>
            <a:r>
              <a:rPr lang="en-US" sz="2400" dirty="0" smtClean="0"/>
              <a:t>Occupational exposure to Hazardous Chemicals Standard</a:t>
            </a:r>
          </a:p>
          <a:p>
            <a:pPr lvl="2"/>
            <a:r>
              <a:rPr lang="en-US" sz="2400" dirty="0" smtClean="0"/>
              <a:t>Blood </a:t>
            </a:r>
            <a:r>
              <a:rPr lang="en-US" sz="2400" dirty="0"/>
              <a:t>B</a:t>
            </a:r>
            <a:r>
              <a:rPr lang="en-US" sz="2400" dirty="0" smtClean="0"/>
              <a:t>orne Pathogen Standard</a:t>
            </a:r>
            <a:endParaRPr lang="en-US" sz="2400" dirty="0"/>
          </a:p>
        </p:txBody>
      </p:sp>
    </p:spTree>
    <p:extLst>
      <p:ext uri="{BB962C8B-B14F-4D97-AF65-F5344CB8AC3E}">
        <p14:creationId xmlns:p14="http://schemas.microsoft.com/office/powerpoint/2010/main" val="1355116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2 answer</a:t>
            </a:r>
            <a:endParaRPr lang="en-US" dirty="0"/>
          </a:p>
        </p:txBody>
      </p:sp>
      <p:sp>
        <p:nvSpPr>
          <p:cNvPr id="3" name="Content Placeholder 2"/>
          <p:cNvSpPr>
            <a:spLocks noGrp="1"/>
          </p:cNvSpPr>
          <p:nvPr>
            <p:ph idx="1"/>
          </p:nvPr>
        </p:nvSpPr>
        <p:spPr/>
        <p:txBody>
          <a:bodyPr/>
          <a:lstStyle/>
          <a:p>
            <a:r>
              <a:rPr lang="en-US" dirty="0" smtClean="0"/>
              <a:t>Employer responsibility includes:</a:t>
            </a:r>
          </a:p>
          <a:p>
            <a:pPr lvl="1"/>
            <a:r>
              <a:rPr lang="en-US" dirty="0" smtClean="0"/>
              <a:t>A. Written exposure plans</a:t>
            </a:r>
          </a:p>
          <a:p>
            <a:pPr lvl="1"/>
            <a:r>
              <a:rPr lang="en-US" dirty="0" smtClean="0"/>
              <a:t>B. The written exposure plans to be updated every 2 years</a:t>
            </a:r>
          </a:p>
          <a:p>
            <a:pPr lvl="1"/>
            <a:r>
              <a:rPr lang="en-US" dirty="0" smtClean="0"/>
              <a:t>C. Training and information to all employees </a:t>
            </a:r>
          </a:p>
          <a:p>
            <a:pPr lvl="1"/>
            <a:r>
              <a:rPr lang="en-US" dirty="0" smtClean="0">
                <a:solidFill>
                  <a:srgbClr val="C00000"/>
                </a:solidFill>
              </a:rPr>
              <a:t>Both A and C</a:t>
            </a:r>
            <a:endParaRPr lang="en-US" dirty="0">
              <a:solidFill>
                <a:srgbClr val="C00000"/>
              </a:solidFill>
            </a:endParaRPr>
          </a:p>
        </p:txBody>
      </p:sp>
    </p:spTree>
    <p:extLst>
      <p:ext uri="{BB962C8B-B14F-4D97-AF65-F5344CB8AC3E}">
        <p14:creationId xmlns:p14="http://schemas.microsoft.com/office/powerpoint/2010/main" val="11898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Exposure Control Plan</a:t>
            </a:r>
            <a:endParaRPr lang="en-US" dirty="0"/>
          </a:p>
        </p:txBody>
      </p:sp>
      <p:sp>
        <p:nvSpPr>
          <p:cNvPr id="3" name="Content Placeholder 2"/>
          <p:cNvSpPr>
            <a:spLocks noGrp="1"/>
          </p:cNvSpPr>
          <p:nvPr>
            <p:ph idx="1"/>
          </p:nvPr>
        </p:nvSpPr>
        <p:spPr/>
        <p:txBody>
          <a:bodyPr/>
          <a:lstStyle/>
          <a:p>
            <a:r>
              <a:rPr lang="en-US" dirty="0" smtClean="0"/>
              <a:t>Full detail plan consists of “Engineering controls”</a:t>
            </a:r>
          </a:p>
          <a:p>
            <a:pPr lvl="1"/>
            <a:r>
              <a:rPr lang="en-US" dirty="0" smtClean="0"/>
              <a:t>Primary way to minimize or eliminate exposure</a:t>
            </a:r>
          </a:p>
          <a:p>
            <a:pPr lvl="2"/>
            <a:r>
              <a:rPr lang="en-US" dirty="0" smtClean="0"/>
              <a:t>Universal precautions</a:t>
            </a:r>
          </a:p>
          <a:p>
            <a:pPr lvl="2"/>
            <a:r>
              <a:rPr lang="en-US" dirty="0" smtClean="0"/>
              <a:t>Bio-boxes</a:t>
            </a:r>
          </a:p>
          <a:p>
            <a:pPr lvl="2"/>
            <a:r>
              <a:rPr lang="en-US" dirty="0" smtClean="0"/>
              <a:t>Safe equipment (shielded needles)</a:t>
            </a:r>
            <a:endParaRPr lang="en-US" dirty="0"/>
          </a:p>
        </p:txBody>
      </p:sp>
    </p:spTree>
    <p:extLst>
      <p:ext uri="{BB962C8B-B14F-4D97-AF65-F5344CB8AC3E}">
        <p14:creationId xmlns:p14="http://schemas.microsoft.com/office/powerpoint/2010/main" val="3215855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If Exposed- What Do You Do?</a:t>
            </a:r>
            <a:endParaRPr lang="en-US" dirty="0"/>
          </a:p>
        </p:txBody>
      </p:sp>
      <p:sp>
        <p:nvSpPr>
          <p:cNvPr id="3" name="Content Placeholder 2"/>
          <p:cNvSpPr>
            <a:spLocks noGrp="1"/>
          </p:cNvSpPr>
          <p:nvPr>
            <p:ph idx="1"/>
          </p:nvPr>
        </p:nvSpPr>
        <p:spPr/>
        <p:txBody>
          <a:bodyPr/>
          <a:lstStyle/>
          <a:p>
            <a:r>
              <a:rPr lang="en-US" dirty="0" smtClean="0"/>
              <a:t>If you are stuck by a needle or a sharp object or exposed to bodily fluids and/or other potentially infectious materials:</a:t>
            </a:r>
          </a:p>
          <a:p>
            <a:pPr lvl="1"/>
            <a:r>
              <a:rPr lang="en-US" dirty="0" smtClean="0"/>
              <a:t>Rinse area with soap and water</a:t>
            </a:r>
          </a:p>
          <a:p>
            <a:pPr lvl="1"/>
            <a:r>
              <a:rPr lang="en-US" dirty="0" smtClean="0"/>
              <a:t>Skin disinfectant</a:t>
            </a:r>
          </a:p>
          <a:p>
            <a:pPr lvl="1"/>
            <a:r>
              <a:rPr lang="en-US" dirty="0" smtClean="0"/>
              <a:t>Report to supervisor</a:t>
            </a:r>
          </a:p>
          <a:p>
            <a:pPr lvl="1"/>
            <a:r>
              <a:rPr lang="en-US" dirty="0" smtClean="0"/>
              <a:t>Follow-up care</a:t>
            </a:r>
          </a:p>
        </p:txBody>
      </p:sp>
    </p:spTree>
    <p:extLst>
      <p:ext uri="{BB962C8B-B14F-4D97-AF65-F5344CB8AC3E}">
        <p14:creationId xmlns:p14="http://schemas.microsoft.com/office/powerpoint/2010/main" val="1516105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lstStyle/>
          <a:p>
            <a:r>
              <a:rPr lang="en-US" dirty="0" smtClean="0"/>
              <a:t>There is no law stating patients must tell medical providers they may have a potential infectious disease!</a:t>
            </a:r>
          </a:p>
          <a:p>
            <a:pPr lvl="1"/>
            <a:r>
              <a:rPr lang="en-US" dirty="0" smtClean="0"/>
              <a:t>HIV</a:t>
            </a:r>
          </a:p>
          <a:p>
            <a:pPr lvl="1"/>
            <a:r>
              <a:rPr lang="en-US" dirty="0" smtClean="0"/>
              <a:t>AIDS</a:t>
            </a:r>
          </a:p>
          <a:p>
            <a:pPr lvl="1"/>
            <a:r>
              <a:rPr lang="en-US" dirty="0" smtClean="0"/>
              <a:t>HBV</a:t>
            </a:r>
            <a:endParaRPr lang="en-US" dirty="0"/>
          </a:p>
        </p:txBody>
      </p:sp>
    </p:spTree>
    <p:extLst>
      <p:ext uri="{BB962C8B-B14F-4D97-AF65-F5344CB8AC3E}">
        <p14:creationId xmlns:p14="http://schemas.microsoft.com/office/powerpoint/2010/main" val="1091752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 in History</a:t>
            </a:r>
            <a:endParaRPr lang="en-US" dirty="0"/>
          </a:p>
        </p:txBody>
      </p:sp>
      <p:sp>
        <p:nvSpPr>
          <p:cNvPr id="3" name="Content Placeholder 2"/>
          <p:cNvSpPr>
            <a:spLocks noGrp="1"/>
          </p:cNvSpPr>
          <p:nvPr>
            <p:ph idx="1"/>
          </p:nvPr>
        </p:nvSpPr>
        <p:spPr/>
        <p:txBody>
          <a:bodyPr/>
          <a:lstStyle/>
          <a:p>
            <a:r>
              <a:rPr lang="en-US" dirty="0" smtClean="0"/>
              <a:t>December 6</a:t>
            </a:r>
            <a:r>
              <a:rPr lang="en-US" baseline="30000" dirty="0" smtClean="0"/>
              <a:t>th</a:t>
            </a:r>
            <a:r>
              <a:rPr lang="en-US" dirty="0" smtClean="0"/>
              <a:t>, 1991 Bloodborne Pathogens Standards developed.</a:t>
            </a:r>
          </a:p>
          <a:p>
            <a:r>
              <a:rPr lang="en-US" dirty="0" smtClean="0"/>
              <a:t>Only applies to areas of work where there is a high risk of exposure to infectious diseases. </a:t>
            </a:r>
          </a:p>
          <a:p>
            <a:r>
              <a:rPr lang="en-US" dirty="0" smtClean="0"/>
              <a:t>Went into effect March 1992</a:t>
            </a:r>
          </a:p>
          <a:p>
            <a:r>
              <a:rPr lang="en-US" dirty="0" smtClean="0"/>
              <a:t>Students are not covered Because they are not employed,  so you MUST protect yourself!</a:t>
            </a:r>
          </a:p>
        </p:txBody>
      </p:sp>
    </p:spTree>
    <p:extLst>
      <p:ext uri="{BB962C8B-B14F-4D97-AF65-F5344CB8AC3E}">
        <p14:creationId xmlns:p14="http://schemas.microsoft.com/office/powerpoint/2010/main" val="993156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Hazard</a:t>
            </a:r>
            <a:endParaRPr lang="en-US" dirty="0"/>
          </a:p>
        </p:txBody>
      </p:sp>
      <p:sp>
        <p:nvSpPr>
          <p:cNvPr id="3" name="Content Placeholder 2"/>
          <p:cNvSpPr>
            <a:spLocks noGrp="1"/>
          </p:cNvSpPr>
          <p:nvPr>
            <p:ph idx="1"/>
          </p:nvPr>
        </p:nvSpPr>
        <p:spPr/>
        <p:txBody>
          <a:bodyPr>
            <a:normAutofit/>
          </a:bodyPr>
          <a:lstStyle/>
          <a:p>
            <a:r>
              <a:rPr lang="en-US" dirty="0" smtClean="0"/>
              <a:t>Requires that employers inform employees of all chemicals and hazards in the workplace</a:t>
            </a:r>
          </a:p>
          <a:p>
            <a:r>
              <a:rPr lang="en-US" dirty="0" smtClean="0"/>
              <a:t>Must provide </a:t>
            </a:r>
            <a:r>
              <a:rPr lang="en-US" dirty="0" smtClean="0"/>
              <a:t>Safety </a:t>
            </a:r>
            <a:r>
              <a:rPr lang="en-US" dirty="0" smtClean="0"/>
              <a:t>Data Sheets </a:t>
            </a:r>
            <a:r>
              <a:rPr lang="en-US" dirty="0" smtClean="0"/>
              <a:t>(SDS’s</a:t>
            </a:r>
            <a:r>
              <a:rPr lang="en-US" dirty="0" smtClean="0"/>
              <a:t>) </a:t>
            </a:r>
          </a:p>
          <a:p>
            <a:pPr lvl="1"/>
            <a:r>
              <a:rPr lang="en-US" dirty="0" smtClean="0"/>
              <a:t>Includes the hazardous product and ingredients</a:t>
            </a:r>
          </a:p>
          <a:p>
            <a:pPr lvl="1"/>
            <a:r>
              <a:rPr lang="en-US" dirty="0" smtClean="0"/>
              <a:t>Instructions for use</a:t>
            </a:r>
          </a:p>
          <a:p>
            <a:pPr lvl="1"/>
            <a:r>
              <a:rPr lang="en-US" dirty="0" smtClean="0"/>
              <a:t>Special precautions/protection</a:t>
            </a:r>
          </a:p>
          <a:p>
            <a:pPr lvl="1"/>
            <a:r>
              <a:rPr lang="en-US" dirty="0" smtClean="0"/>
              <a:t>Spill/waste procedures</a:t>
            </a:r>
          </a:p>
          <a:p>
            <a:pPr lvl="1"/>
            <a:r>
              <a:rPr lang="en-US" dirty="0" smtClean="0"/>
              <a:t>Health Hazard Data (first-aid)</a:t>
            </a:r>
          </a:p>
          <a:p>
            <a:pPr marL="365760" lvl="1" indent="0">
              <a:buNone/>
            </a:pPr>
            <a:endParaRPr lang="en-US" dirty="0" smtClean="0"/>
          </a:p>
        </p:txBody>
      </p:sp>
    </p:spTree>
    <p:extLst>
      <p:ext uri="{BB962C8B-B14F-4D97-AF65-F5344CB8AC3E}">
        <p14:creationId xmlns:p14="http://schemas.microsoft.com/office/powerpoint/2010/main" val="3682253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2133600"/>
            <a:ext cx="3733800" cy="2743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276600"/>
            <a:ext cx="3505200" cy="2819399"/>
          </a:xfrm>
          <a:prstGeom prst="rect">
            <a:avLst/>
          </a:prstGeom>
        </p:spPr>
      </p:pic>
    </p:spTree>
    <p:extLst>
      <p:ext uri="{BB962C8B-B14F-4D97-AF65-F5344CB8AC3E}">
        <p14:creationId xmlns:p14="http://schemas.microsoft.com/office/powerpoint/2010/main" val="2556927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Occupational Exposure to Hazardous Chemicals Standard </a:t>
            </a:r>
            <a:endParaRPr lang="en-US" dirty="0"/>
          </a:p>
        </p:txBody>
      </p:sp>
      <p:sp>
        <p:nvSpPr>
          <p:cNvPr id="3" name="Content Placeholder 2"/>
          <p:cNvSpPr>
            <a:spLocks noGrp="1"/>
          </p:cNvSpPr>
          <p:nvPr>
            <p:ph idx="1"/>
          </p:nvPr>
        </p:nvSpPr>
        <p:spPr/>
        <p:txBody>
          <a:bodyPr>
            <a:normAutofit fontScale="92500"/>
          </a:bodyPr>
          <a:lstStyle/>
          <a:p>
            <a:r>
              <a:rPr lang="en-US" dirty="0" smtClean="0"/>
              <a:t>Includes:</a:t>
            </a:r>
          </a:p>
          <a:p>
            <a:pPr lvl="1"/>
            <a:r>
              <a:rPr lang="en-US" dirty="0" smtClean="0"/>
              <a:t>Identifying the types and locations of all chemicals or hazards</a:t>
            </a:r>
          </a:p>
          <a:p>
            <a:pPr lvl="1"/>
            <a:r>
              <a:rPr lang="en-US" dirty="0" smtClean="0"/>
              <a:t>Locating and using the MSDS manual</a:t>
            </a:r>
          </a:p>
          <a:p>
            <a:pPr lvl="1"/>
            <a:r>
              <a:rPr lang="en-US" dirty="0" smtClean="0"/>
              <a:t>Reading and interpreting chemical labels and hazard signs</a:t>
            </a:r>
          </a:p>
          <a:p>
            <a:pPr lvl="1"/>
            <a:r>
              <a:rPr lang="en-US" dirty="0" smtClean="0"/>
              <a:t>Using personal protective equipment (PPE)</a:t>
            </a:r>
          </a:p>
          <a:p>
            <a:pPr lvl="1"/>
            <a:r>
              <a:rPr lang="en-US" dirty="0" smtClean="0"/>
              <a:t>Locating cleaning equipment and following correct methods of managing spills and/or disposal of chemicals</a:t>
            </a:r>
          </a:p>
          <a:p>
            <a:pPr lvl="1"/>
            <a:r>
              <a:rPr lang="en-US" dirty="0" smtClean="0"/>
              <a:t>Reporting accidents or exposures and documenting any incidents that occur </a:t>
            </a:r>
            <a:endParaRPr lang="en-US" dirty="0"/>
          </a:p>
        </p:txBody>
      </p:sp>
    </p:spTree>
    <p:extLst>
      <p:ext uri="{BB962C8B-B14F-4D97-AF65-F5344CB8AC3E}">
        <p14:creationId xmlns:p14="http://schemas.microsoft.com/office/powerpoint/2010/main" val="2586724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r>
              <a:rPr lang="en-US" dirty="0" smtClean="0"/>
              <a:t>Material Safety Data Sheets (MSDS) include </a:t>
            </a:r>
          </a:p>
          <a:p>
            <a:pPr lvl="1"/>
            <a:r>
              <a:rPr lang="en-US" dirty="0" smtClean="0"/>
              <a:t>A. Ingredients to all hazardous products and instructions for use</a:t>
            </a:r>
          </a:p>
          <a:p>
            <a:pPr lvl="1"/>
            <a:r>
              <a:rPr lang="en-US" dirty="0" smtClean="0"/>
              <a:t>Special precautions, protections, and health hazard data</a:t>
            </a:r>
          </a:p>
          <a:p>
            <a:pPr lvl="1"/>
            <a:r>
              <a:rPr lang="en-US" dirty="0" smtClean="0"/>
              <a:t>Spill, waste, or clean up directions</a:t>
            </a:r>
          </a:p>
          <a:p>
            <a:pPr lvl="1"/>
            <a:r>
              <a:rPr lang="en-US" dirty="0" smtClean="0"/>
              <a:t>All of the above </a:t>
            </a:r>
          </a:p>
          <a:p>
            <a:pPr lvl="1"/>
            <a:endParaRPr lang="en-US" dirty="0"/>
          </a:p>
        </p:txBody>
      </p:sp>
    </p:spTree>
    <p:extLst>
      <p:ext uri="{BB962C8B-B14F-4D97-AF65-F5344CB8AC3E}">
        <p14:creationId xmlns:p14="http://schemas.microsoft.com/office/powerpoint/2010/main" val="1878059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3 answer</a:t>
            </a:r>
            <a:endParaRPr lang="en-US" dirty="0"/>
          </a:p>
        </p:txBody>
      </p:sp>
      <p:sp>
        <p:nvSpPr>
          <p:cNvPr id="3" name="Content Placeholder 2"/>
          <p:cNvSpPr>
            <a:spLocks noGrp="1"/>
          </p:cNvSpPr>
          <p:nvPr>
            <p:ph idx="1"/>
          </p:nvPr>
        </p:nvSpPr>
        <p:spPr/>
        <p:txBody>
          <a:bodyPr/>
          <a:lstStyle/>
          <a:p>
            <a:r>
              <a:rPr lang="en-US" dirty="0" smtClean="0"/>
              <a:t>Material Safety Data Sheets (MSDS) include </a:t>
            </a:r>
          </a:p>
          <a:p>
            <a:pPr lvl="1"/>
            <a:r>
              <a:rPr lang="en-US" dirty="0" smtClean="0"/>
              <a:t>A. Ingredients to all hazardous products and instructions for use</a:t>
            </a:r>
          </a:p>
          <a:p>
            <a:pPr lvl="1"/>
            <a:r>
              <a:rPr lang="en-US" dirty="0" smtClean="0"/>
              <a:t>Special precautions, protections, and health hazard data</a:t>
            </a:r>
          </a:p>
          <a:p>
            <a:pPr lvl="1"/>
            <a:r>
              <a:rPr lang="en-US" dirty="0" smtClean="0"/>
              <a:t>Spill, waste, or clean up directions</a:t>
            </a:r>
          </a:p>
          <a:p>
            <a:pPr lvl="1"/>
            <a:r>
              <a:rPr lang="en-US" dirty="0" smtClean="0">
                <a:solidFill>
                  <a:srgbClr val="C00000"/>
                </a:solidFill>
              </a:rPr>
              <a:t>All of the above </a:t>
            </a:r>
          </a:p>
          <a:p>
            <a:pPr lvl="1"/>
            <a:endParaRPr lang="en-US" dirty="0"/>
          </a:p>
        </p:txBody>
      </p:sp>
    </p:spTree>
    <p:extLst>
      <p:ext uri="{BB962C8B-B14F-4D97-AF65-F5344CB8AC3E}">
        <p14:creationId xmlns:p14="http://schemas.microsoft.com/office/powerpoint/2010/main" val="3067601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 Standards</a:t>
            </a:r>
            <a:endParaRPr lang="en-US" dirty="0"/>
          </a:p>
        </p:txBody>
      </p:sp>
      <p:sp>
        <p:nvSpPr>
          <p:cNvPr id="3" name="Content Placeholder 2"/>
          <p:cNvSpPr>
            <a:spLocks noGrp="1"/>
          </p:cNvSpPr>
          <p:nvPr>
            <p:ph idx="1"/>
          </p:nvPr>
        </p:nvSpPr>
        <p:spPr/>
        <p:txBody>
          <a:bodyPr>
            <a:normAutofit fontScale="92500"/>
          </a:bodyPr>
          <a:lstStyle/>
          <a:p>
            <a:r>
              <a:rPr lang="en-US" sz="2400" dirty="0" smtClean="0"/>
              <a:t>Occupational Safety and Health Act of 1970</a:t>
            </a:r>
          </a:p>
          <a:p>
            <a:pPr lvl="1"/>
            <a:r>
              <a:rPr lang="en-US" sz="2400" dirty="0" smtClean="0"/>
              <a:t>Passed to keep workers safe and free from harm</a:t>
            </a:r>
          </a:p>
          <a:p>
            <a:pPr lvl="2"/>
            <a:r>
              <a:rPr lang="en-US" sz="2400" dirty="0" smtClean="0"/>
              <a:t>Workplace safety</a:t>
            </a:r>
          </a:p>
          <a:p>
            <a:pPr lvl="2"/>
            <a:r>
              <a:rPr lang="en-US" sz="2400" dirty="0" smtClean="0"/>
              <a:t>Health standards</a:t>
            </a:r>
          </a:p>
          <a:p>
            <a:pPr marL="685800" lvl="2" indent="0">
              <a:buNone/>
            </a:pPr>
            <a:endParaRPr lang="en-US" sz="2400" dirty="0" smtClean="0"/>
          </a:p>
          <a:p>
            <a:pPr marL="685800" lvl="2" indent="0">
              <a:buNone/>
            </a:pPr>
            <a:endParaRPr lang="en-US" sz="2400" dirty="0"/>
          </a:p>
          <a:p>
            <a:pPr marL="685800" lvl="2" indent="0">
              <a:buNone/>
            </a:pPr>
            <a:r>
              <a:rPr lang="en-US" sz="2400" dirty="0" smtClean="0"/>
              <a:t>Has been amended several times</a:t>
            </a:r>
          </a:p>
          <a:p>
            <a:pPr lvl="1"/>
            <a:endParaRPr lang="en-US" dirty="0"/>
          </a:p>
        </p:txBody>
      </p:sp>
    </p:spTree>
    <p:extLst>
      <p:ext uri="{BB962C8B-B14F-4D97-AF65-F5344CB8AC3E}">
        <p14:creationId xmlns:p14="http://schemas.microsoft.com/office/powerpoint/2010/main" val="18135893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Needs To Be Careful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Everyone in health care!</a:t>
            </a:r>
          </a:p>
          <a:p>
            <a:pPr lvl="1"/>
            <a:r>
              <a:rPr lang="en-US" dirty="0" smtClean="0"/>
              <a:t>Dentists</a:t>
            </a:r>
          </a:p>
          <a:p>
            <a:pPr lvl="1"/>
            <a:r>
              <a:rPr lang="en-US" dirty="0" smtClean="0"/>
              <a:t>Doctors</a:t>
            </a:r>
          </a:p>
          <a:p>
            <a:pPr lvl="1"/>
            <a:r>
              <a:rPr lang="en-US" dirty="0" smtClean="0"/>
              <a:t>Aides</a:t>
            </a:r>
          </a:p>
          <a:p>
            <a:pPr lvl="1"/>
            <a:r>
              <a:rPr lang="en-US" dirty="0" smtClean="0"/>
              <a:t>Nurses</a:t>
            </a:r>
          </a:p>
          <a:p>
            <a:pPr lvl="1"/>
            <a:r>
              <a:rPr lang="en-US" dirty="0" smtClean="0"/>
              <a:t>Dental professionals</a:t>
            </a:r>
          </a:p>
          <a:p>
            <a:pPr lvl="1"/>
            <a:r>
              <a:rPr lang="en-US" dirty="0" smtClean="0"/>
              <a:t>Respiratory</a:t>
            </a:r>
          </a:p>
          <a:p>
            <a:pPr lvl="1"/>
            <a:r>
              <a:rPr lang="en-US" dirty="0" smtClean="0"/>
              <a:t>OT/PT/ST</a:t>
            </a:r>
          </a:p>
          <a:p>
            <a:pPr lvl="1"/>
            <a:r>
              <a:rPr lang="en-US" dirty="0" smtClean="0"/>
              <a:t>Everyone in between (housekeeping, laundry, dietary, etc.)</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752600"/>
            <a:ext cx="1379826" cy="1295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3219450"/>
            <a:ext cx="1379826" cy="14859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752601"/>
            <a:ext cx="1514475" cy="1295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219451"/>
            <a:ext cx="1514475" cy="1485900"/>
          </a:xfrm>
          <a:prstGeom prst="rect">
            <a:avLst/>
          </a:prstGeom>
        </p:spPr>
      </p:pic>
    </p:spTree>
    <p:extLst>
      <p:ext uri="{BB962C8B-B14F-4D97-AF65-F5344CB8AC3E}">
        <p14:creationId xmlns:p14="http://schemas.microsoft.com/office/powerpoint/2010/main" val="30802120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Blood borne Pathogen Standard</a:t>
            </a:r>
            <a:endParaRPr lang="en-US" dirty="0"/>
          </a:p>
        </p:txBody>
      </p:sp>
      <p:sp>
        <p:nvSpPr>
          <p:cNvPr id="3" name="Content Placeholder 2"/>
          <p:cNvSpPr>
            <a:spLocks noGrp="1"/>
          </p:cNvSpPr>
          <p:nvPr>
            <p:ph idx="1"/>
          </p:nvPr>
        </p:nvSpPr>
        <p:spPr/>
        <p:txBody>
          <a:bodyPr/>
          <a:lstStyle/>
          <a:p>
            <a:r>
              <a:rPr lang="en-US" dirty="0" smtClean="0"/>
              <a:t>Mandates to protect health care providers from diseases caused by exposure to body fluids</a:t>
            </a:r>
          </a:p>
          <a:p>
            <a:pPr lvl="1"/>
            <a:r>
              <a:rPr lang="en-US" dirty="0" smtClean="0"/>
              <a:t>Example:</a:t>
            </a:r>
          </a:p>
          <a:p>
            <a:pPr lvl="2"/>
            <a:r>
              <a:rPr lang="en-US" dirty="0" smtClean="0"/>
              <a:t>Blood, blood components</a:t>
            </a:r>
          </a:p>
          <a:p>
            <a:pPr lvl="2"/>
            <a:r>
              <a:rPr lang="en-US" dirty="0" smtClean="0"/>
              <a:t>Urine/stool</a:t>
            </a:r>
          </a:p>
          <a:p>
            <a:pPr lvl="2"/>
            <a:r>
              <a:rPr lang="en-US" dirty="0" smtClean="0"/>
              <a:t>Semen/vaginal secretions</a:t>
            </a:r>
          </a:p>
          <a:p>
            <a:pPr lvl="2"/>
            <a:r>
              <a:rPr lang="en-US" dirty="0" smtClean="0"/>
              <a:t>Cerebrospinal fluids</a:t>
            </a:r>
          </a:p>
          <a:p>
            <a:pPr lvl="2"/>
            <a:r>
              <a:rPr lang="en-US" dirty="0" smtClean="0"/>
              <a:t>Saliva/mucus</a:t>
            </a:r>
            <a:endParaRPr lang="en-US" dirty="0"/>
          </a:p>
        </p:txBody>
      </p:sp>
    </p:spTree>
    <p:extLst>
      <p:ext uri="{BB962C8B-B14F-4D97-AF65-F5344CB8AC3E}">
        <p14:creationId xmlns:p14="http://schemas.microsoft.com/office/powerpoint/2010/main" val="23724321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a:t>
            </a:r>
            <a:endParaRPr lang="en-US" dirty="0"/>
          </a:p>
        </p:txBody>
      </p:sp>
      <p:sp>
        <p:nvSpPr>
          <p:cNvPr id="3" name="Content Placeholder 2"/>
          <p:cNvSpPr>
            <a:spLocks noGrp="1"/>
          </p:cNvSpPr>
          <p:nvPr>
            <p:ph idx="1"/>
          </p:nvPr>
        </p:nvSpPr>
        <p:spPr/>
        <p:txBody>
          <a:bodyPr/>
          <a:lstStyle/>
          <a:p>
            <a:r>
              <a:rPr lang="en-US" dirty="0" smtClean="0"/>
              <a:t>According to the CDC, what leads to most visits to the ER?</a:t>
            </a:r>
          </a:p>
          <a:p>
            <a:pPr lvl="1"/>
            <a:r>
              <a:rPr lang="en-US" dirty="0" smtClean="0"/>
              <a:t>Back injuries</a:t>
            </a:r>
          </a:p>
          <a:p>
            <a:pPr lvl="1"/>
            <a:r>
              <a:rPr lang="en-US" dirty="0" smtClean="0"/>
              <a:t>Head injuries</a:t>
            </a:r>
          </a:p>
          <a:p>
            <a:pPr lvl="1"/>
            <a:r>
              <a:rPr lang="en-US" dirty="0" smtClean="0"/>
              <a:t>Open wounds</a:t>
            </a:r>
          </a:p>
          <a:p>
            <a:pPr lvl="1"/>
            <a:endParaRPr lang="en-US" dirty="0"/>
          </a:p>
        </p:txBody>
      </p:sp>
    </p:spTree>
    <p:extLst>
      <p:ext uri="{BB962C8B-B14F-4D97-AF65-F5344CB8AC3E}">
        <p14:creationId xmlns:p14="http://schemas.microsoft.com/office/powerpoint/2010/main" val="2067387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 answer</a:t>
            </a:r>
            <a:endParaRPr lang="en-US" dirty="0"/>
          </a:p>
        </p:txBody>
      </p:sp>
      <p:sp>
        <p:nvSpPr>
          <p:cNvPr id="3" name="Content Placeholder 2"/>
          <p:cNvSpPr>
            <a:spLocks noGrp="1"/>
          </p:cNvSpPr>
          <p:nvPr>
            <p:ph idx="1"/>
          </p:nvPr>
        </p:nvSpPr>
        <p:spPr/>
        <p:txBody>
          <a:bodyPr/>
          <a:lstStyle/>
          <a:p>
            <a:r>
              <a:rPr lang="en-US" dirty="0" smtClean="0"/>
              <a:t>According to the CDC, what leads to most visits to the ER?</a:t>
            </a:r>
          </a:p>
          <a:p>
            <a:pPr lvl="1"/>
            <a:r>
              <a:rPr lang="en-US" dirty="0" smtClean="0"/>
              <a:t>Back injuries</a:t>
            </a:r>
          </a:p>
          <a:p>
            <a:pPr lvl="1"/>
            <a:r>
              <a:rPr lang="en-US" dirty="0" smtClean="0"/>
              <a:t>Head injuries</a:t>
            </a:r>
          </a:p>
          <a:p>
            <a:pPr lvl="1"/>
            <a:r>
              <a:rPr lang="en-US" dirty="0" smtClean="0">
                <a:solidFill>
                  <a:srgbClr val="FF0000"/>
                </a:solidFill>
              </a:rPr>
              <a:t>Open wounds</a:t>
            </a:r>
          </a:p>
          <a:p>
            <a:pPr lvl="1"/>
            <a:endParaRPr lang="en-US" dirty="0"/>
          </a:p>
        </p:txBody>
      </p:sp>
    </p:spTree>
    <p:extLst>
      <p:ext uri="{BB962C8B-B14F-4D97-AF65-F5344CB8AC3E}">
        <p14:creationId xmlns:p14="http://schemas.microsoft.com/office/powerpoint/2010/main" val="3502468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Your Information</a:t>
            </a:r>
            <a:endParaRPr lang="en-US" dirty="0"/>
          </a:p>
        </p:txBody>
      </p:sp>
      <p:sp>
        <p:nvSpPr>
          <p:cNvPr id="3" name="Content Placeholder 2"/>
          <p:cNvSpPr>
            <a:spLocks noGrp="1"/>
          </p:cNvSpPr>
          <p:nvPr>
            <p:ph idx="1"/>
          </p:nvPr>
        </p:nvSpPr>
        <p:spPr/>
        <p:txBody>
          <a:bodyPr/>
          <a:lstStyle/>
          <a:p>
            <a:r>
              <a:rPr lang="en-US" dirty="0" smtClean="0"/>
              <a:t>One of the top 3 concerns of healthcare providers is:</a:t>
            </a:r>
          </a:p>
          <a:p>
            <a:pPr lvl="1"/>
            <a:r>
              <a:rPr lang="en-US" dirty="0" smtClean="0"/>
              <a:t>Contracting a potentially infectious disease (45%)</a:t>
            </a:r>
            <a:endParaRPr lang="en-US" dirty="0"/>
          </a:p>
        </p:txBody>
      </p:sp>
    </p:spTree>
    <p:extLst>
      <p:ext uri="{BB962C8B-B14F-4D97-AF65-F5344CB8AC3E}">
        <p14:creationId xmlns:p14="http://schemas.microsoft.com/office/powerpoint/2010/main" val="1620088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r>
              <a:rPr lang="en-US" dirty="0" smtClean="0"/>
              <a:t>Healthcare workers most often become exposed to hepatitis B, hepatitis C, and HIV through accidental needle sticks?</a:t>
            </a:r>
          </a:p>
          <a:p>
            <a:endParaRPr lang="en-US" dirty="0"/>
          </a:p>
          <a:p>
            <a:r>
              <a:rPr lang="en-US" dirty="0" smtClean="0"/>
              <a:t>True </a:t>
            </a:r>
          </a:p>
          <a:p>
            <a:r>
              <a:rPr lang="en-US" dirty="0" smtClean="0"/>
              <a:t>False</a:t>
            </a:r>
            <a:endParaRPr lang="en-US" dirty="0"/>
          </a:p>
        </p:txBody>
      </p:sp>
    </p:spTree>
    <p:extLst>
      <p:ext uri="{BB962C8B-B14F-4D97-AF65-F5344CB8AC3E}">
        <p14:creationId xmlns:p14="http://schemas.microsoft.com/office/powerpoint/2010/main" val="3568225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4 answer</a:t>
            </a:r>
            <a:endParaRPr lang="en-US" dirty="0"/>
          </a:p>
        </p:txBody>
      </p:sp>
      <p:sp>
        <p:nvSpPr>
          <p:cNvPr id="3" name="Content Placeholder 2"/>
          <p:cNvSpPr>
            <a:spLocks noGrp="1"/>
          </p:cNvSpPr>
          <p:nvPr>
            <p:ph idx="1"/>
          </p:nvPr>
        </p:nvSpPr>
        <p:spPr/>
        <p:txBody>
          <a:bodyPr/>
          <a:lstStyle/>
          <a:p>
            <a:r>
              <a:rPr lang="en-US" dirty="0" smtClean="0"/>
              <a:t>Healthcare workers most often become exposed to hepatitis B, hepatitis C, and HIV through accidental needle sticks?</a:t>
            </a:r>
          </a:p>
          <a:p>
            <a:endParaRPr lang="en-US" dirty="0"/>
          </a:p>
          <a:p>
            <a:r>
              <a:rPr lang="en-US" dirty="0" smtClean="0">
                <a:solidFill>
                  <a:srgbClr val="FF0000"/>
                </a:solidFill>
              </a:rPr>
              <a:t>True </a:t>
            </a:r>
          </a:p>
          <a:p>
            <a:r>
              <a:rPr lang="en-US" dirty="0" smtClean="0"/>
              <a:t>False</a:t>
            </a:r>
            <a:endParaRPr lang="en-US" dirty="0"/>
          </a:p>
        </p:txBody>
      </p:sp>
    </p:spTree>
    <p:extLst>
      <p:ext uri="{BB962C8B-B14F-4D97-AF65-F5344CB8AC3E}">
        <p14:creationId xmlns:p14="http://schemas.microsoft.com/office/powerpoint/2010/main" val="1606910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Accidental exposure</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Needlesticks</a:t>
            </a:r>
            <a:endParaRPr lang="en-US" dirty="0" smtClean="0"/>
          </a:p>
          <a:p>
            <a:r>
              <a:rPr lang="en-US" dirty="0" smtClean="0"/>
              <a:t>Cuts from contaminated sharps</a:t>
            </a:r>
          </a:p>
          <a:p>
            <a:pPr lvl="1"/>
            <a:r>
              <a:rPr lang="en-US" dirty="0" smtClean="0"/>
              <a:t>Scalpels</a:t>
            </a:r>
          </a:p>
          <a:p>
            <a:pPr lvl="1"/>
            <a:r>
              <a:rPr lang="en-US" dirty="0" smtClean="0"/>
              <a:t>Broken glass </a:t>
            </a:r>
          </a:p>
          <a:p>
            <a:pPr lvl="1"/>
            <a:r>
              <a:rPr lang="en-US" dirty="0" smtClean="0"/>
              <a:t>Dental wire</a:t>
            </a:r>
          </a:p>
          <a:p>
            <a:r>
              <a:rPr lang="en-US" dirty="0" smtClean="0"/>
              <a:t>Contact with mucous membranes</a:t>
            </a:r>
          </a:p>
          <a:p>
            <a:pPr lvl="1"/>
            <a:r>
              <a:rPr lang="en-US" dirty="0" smtClean="0"/>
              <a:t>Eyes </a:t>
            </a:r>
          </a:p>
          <a:p>
            <a:pPr lvl="1"/>
            <a:r>
              <a:rPr lang="en-US" dirty="0" smtClean="0"/>
              <a:t>Nose</a:t>
            </a:r>
          </a:p>
          <a:p>
            <a:pPr lvl="1"/>
            <a:r>
              <a:rPr lang="en-US" dirty="0" smtClean="0"/>
              <a:t>Mouth</a:t>
            </a:r>
          </a:p>
          <a:p>
            <a:pPr lvl="1"/>
            <a:r>
              <a:rPr lang="en-US" dirty="0" smtClean="0"/>
              <a:t>Broken skin</a:t>
            </a:r>
            <a:endParaRPr lang="en-US" dirty="0"/>
          </a:p>
        </p:txBody>
      </p:sp>
    </p:spTree>
    <p:extLst>
      <p:ext uri="{BB962C8B-B14F-4D97-AF65-F5344CB8AC3E}">
        <p14:creationId xmlns:p14="http://schemas.microsoft.com/office/powerpoint/2010/main" val="29476323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Accidental Exposure</a:t>
            </a:r>
            <a:endParaRPr lang="en-US" dirty="0"/>
          </a:p>
        </p:txBody>
      </p:sp>
      <p:sp>
        <p:nvSpPr>
          <p:cNvPr id="3" name="Content Placeholder 2"/>
          <p:cNvSpPr>
            <a:spLocks noGrp="1"/>
          </p:cNvSpPr>
          <p:nvPr>
            <p:ph idx="1"/>
          </p:nvPr>
        </p:nvSpPr>
        <p:spPr/>
        <p:txBody>
          <a:bodyPr/>
          <a:lstStyle/>
          <a:p>
            <a:r>
              <a:rPr lang="en-US" dirty="0" smtClean="0"/>
              <a:t>While accidental exposure occurs as evidenced by the video on the previous slide approximately 800,000 needle sticks occur each year. </a:t>
            </a:r>
          </a:p>
          <a:p>
            <a:r>
              <a:rPr lang="en-US" dirty="0" smtClean="0"/>
              <a:t>Prevention is the key</a:t>
            </a:r>
          </a:p>
          <a:p>
            <a:r>
              <a:rPr lang="en-US" dirty="0" smtClean="0"/>
              <a:t>Equipment training </a:t>
            </a:r>
          </a:p>
          <a:p>
            <a:r>
              <a:rPr lang="en-US" dirty="0" smtClean="0"/>
              <a:t>Proper equipment disposal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810000"/>
            <a:ext cx="2895600" cy="2362200"/>
          </a:xfrm>
          <a:prstGeom prst="rect">
            <a:avLst/>
          </a:prstGeom>
        </p:spPr>
      </p:pic>
    </p:spTree>
    <p:extLst>
      <p:ext uri="{BB962C8B-B14F-4D97-AF65-F5344CB8AC3E}">
        <p14:creationId xmlns:p14="http://schemas.microsoft.com/office/powerpoint/2010/main" val="2617077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Re-capping a Needle is a NO!</a:t>
            </a:r>
            <a:endParaRPr lang="en-US" dirty="0"/>
          </a:p>
        </p:txBody>
      </p:sp>
      <p:sp>
        <p:nvSpPr>
          <p:cNvPr id="3" name="Content Placeholder 2"/>
          <p:cNvSpPr>
            <a:spLocks noGrp="1"/>
          </p:cNvSpPr>
          <p:nvPr>
            <p:ph idx="1"/>
          </p:nvPr>
        </p:nvSpPr>
        <p:spPr/>
        <p:txBody>
          <a:bodyPr/>
          <a:lstStyle/>
          <a:p>
            <a:r>
              <a:rPr lang="en-US" dirty="0" smtClean="0"/>
              <a:t>Never recap a used needle no matter what!</a:t>
            </a:r>
          </a:p>
          <a:p>
            <a:r>
              <a:rPr lang="en-US" dirty="0" smtClean="0"/>
              <a:t>Never stick your hands into a container containing sharps</a:t>
            </a:r>
          </a:p>
          <a:p>
            <a:r>
              <a:rPr lang="en-US" dirty="0" smtClean="0"/>
              <a:t>Never attempt to bend or break off a needle</a:t>
            </a:r>
          </a:p>
          <a:p>
            <a:endParaRPr lang="en-US" dirty="0"/>
          </a:p>
        </p:txBody>
      </p:sp>
    </p:spTree>
    <p:extLst>
      <p:ext uri="{BB962C8B-B14F-4D97-AF65-F5344CB8AC3E}">
        <p14:creationId xmlns:p14="http://schemas.microsoft.com/office/powerpoint/2010/main" val="1159116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Bloodborne</a:t>
            </a:r>
            <a:r>
              <a:rPr lang="en-US" dirty="0" smtClean="0"/>
              <a:t> Pathogens</a:t>
            </a:r>
            <a:endParaRPr lang="en-US" dirty="0"/>
          </a:p>
        </p:txBody>
      </p:sp>
      <p:sp>
        <p:nvSpPr>
          <p:cNvPr id="3" name="Content Placeholder 2"/>
          <p:cNvSpPr>
            <a:spLocks noGrp="1"/>
          </p:cNvSpPr>
          <p:nvPr>
            <p:ph idx="1"/>
          </p:nvPr>
        </p:nvSpPr>
        <p:spPr/>
        <p:txBody>
          <a:bodyPr/>
          <a:lstStyle/>
          <a:p>
            <a:r>
              <a:rPr lang="en-US" dirty="0" smtClean="0"/>
              <a:t>Approximately 5.6 million health care workers are at risk of exposure to </a:t>
            </a:r>
            <a:r>
              <a:rPr lang="en-US" dirty="0" err="1" smtClean="0"/>
              <a:t>bloodborne</a:t>
            </a:r>
            <a:r>
              <a:rPr lang="en-US" dirty="0" smtClean="0"/>
              <a:t> pathogens such as HIV, HBV, and HCV</a:t>
            </a:r>
          </a:p>
          <a:p>
            <a:r>
              <a:rPr lang="en-US" dirty="0" smtClean="0"/>
              <a:t>Osha’s </a:t>
            </a:r>
            <a:r>
              <a:rPr lang="en-US" dirty="0" err="1" smtClean="0"/>
              <a:t>bloodborne</a:t>
            </a:r>
            <a:r>
              <a:rPr lang="en-US" dirty="0" smtClean="0"/>
              <a:t> pathogens standards requires safeguards to protect workers against the health hazards</a:t>
            </a:r>
            <a:endParaRPr lang="en-US" dirty="0"/>
          </a:p>
        </p:txBody>
      </p:sp>
    </p:spTree>
    <p:extLst>
      <p:ext uri="{BB962C8B-B14F-4D97-AF65-F5344CB8AC3E}">
        <p14:creationId xmlns:p14="http://schemas.microsoft.com/office/powerpoint/2010/main" val="162674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Safer alternative method to needles	</a:t>
            </a:r>
            <a:endParaRPr lang="en-US" dirty="0"/>
          </a:p>
        </p:txBody>
      </p:sp>
      <p:sp>
        <p:nvSpPr>
          <p:cNvPr id="3" name="Content Placeholder 2"/>
          <p:cNvSpPr>
            <a:spLocks noGrp="1"/>
          </p:cNvSpPr>
          <p:nvPr>
            <p:ph idx="1"/>
          </p:nvPr>
        </p:nvSpPr>
        <p:spPr/>
        <p:txBody>
          <a:bodyPr>
            <a:normAutofit lnSpcReduction="10000"/>
          </a:bodyPr>
          <a:lstStyle/>
          <a:p>
            <a:r>
              <a:rPr lang="en-US" dirty="0" err="1" smtClean="0"/>
              <a:t>Neeldless</a:t>
            </a:r>
            <a:r>
              <a:rPr lang="en-US" dirty="0" smtClean="0"/>
              <a:t> systems: a device that does not use needles for the collection or withdrawal of body fluids, or for the administration of medication or fluids</a:t>
            </a:r>
          </a:p>
          <a:p>
            <a:r>
              <a:rPr lang="en-US" dirty="0" smtClean="0"/>
              <a:t>Sharps with engineered sharps injury protection: a non-needle sharp or a needle device used for withdrawing body fluids, accessing a vein or artery, or administering medications or other fluids, with a built-in safety feature or mechanism that effectively reduces the risk of an exposure incident.</a:t>
            </a:r>
          </a:p>
        </p:txBody>
      </p:sp>
    </p:spTree>
    <p:extLst>
      <p:ext uri="{BB962C8B-B14F-4D97-AF65-F5344CB8AC3E}">
        <p14:creationId xmlns:p14="http://schemas.microsoft.com/office/powerpoint/2010/main" val="38648911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injury log</a:t>
            </a:r>
            <a:endParaRPr lang="en-US" dirty="0"/>
          </a:p>
        </p:txBody>
      </p:sp>
      <p:sp>
        <p:nvSpPr>
          <p:cNvPr id="3" name="Content Placeholder 2"/>
          <p:cNvSpPr>
            <a:spLocks noGrp="1"/>
          </p:cNvSpPr>
          <p:nvPr>
            <p:ph idx="1"/>
          </p:nvPr>
        </p:nvSpPr>
        <p:spPr/>
        <p:txBody>
          <a:bodyPr/>
          <a:lstStyle/>
          <a:p>
            <a:r>
              <a:rPr lang="en-US" dirty="0" smtClean="0"/>
              <a:t>Employers must maintain a sharps injury log for the recording of injuries from contaminated sharps</a:t>
            </a:r>
          </a:p>
          <a:p>
            <a:r>
              <a:rPr lang="en-US" dirty="0" smtClean="0"/>
              <a:t>The log must be maintained in a way that ensures employee privacy and must contain at a minimum:</a:t>
            </a:r>
          </a:p>
          <a:p>
            <a:pPr lvl="1"/>
            <a:r>
              <a:rPr lang="en-US" dirty="0" smtClean="0"/>
              <a:t>Type and brand of device involved in the accident</a:t>
            </a:r>
          </a:p>
          <a:p>
            <a:pPr lvl="1"/>
            <a:r>
              <a:rPr lang="en-US" dirty="0" smtClean="0"/>
              <a:t>Location of the incident</a:t>
            </a:r>
          </a:p>
          <a:p>
            <a:pPr lvl="1"/>
            <a:r>
              <a:rPr lang="en-US" dirty="0" smtClean="0"/>
              <a:t>Description of the incident</a:t>
            </a:r>
            <a:endParaRPr lang="en-US" dirty="0"/>
          </a:p>
        </p:txBody>
      </p:sp>
    </p:spTree>
    <p:extLst>
      <p:ext uri="{BB962C8B-B14F-4D97-AF65-F5344CB8AC3E}">
        <p14:creationId xmlns:p14="http://schemas.microsoft.com/office/powerpoint/2010/main" val="3709939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098675"/>
            <a:ext cx="7162800" cy="4149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727365"/>
            <a:ext cx="2057400" cy="1371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727365"/>
            <a:ext cx="1914525" cy="1371600"/>
          </a:xfrm>
          <a:prstGeom prst="rect">
            <a:avLst/>
          </a:prstGeom>
        </p:spPr>
      </p:pic>
    </p:spTree>
    <p:extLst>
      <p:ext uri="{BB962C8B-B14F-4D97-AF65-F5344CB8AC3E}">
        <p14:creationId xmlns:p14="http://schemas.microsoft.com/office/powerpoint/2010/main" val="7362411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dirty="0" smtClean="0"/>
              <a:t>Most needle stick injuries occur when disposing of needles, giving medication, drawing blood or handling trash?</a:t>
            </a:r>
          </a:p>
          <a:p>
            <a:endParaRPr lang="en-US" dirty="0"/>
          </a:p>
          <a:p>
            <a:r>
              <a:rPr lang="en-US" dirty="0" smtClean="0"/>
              <a:t>True</a:t>
            </a:r>
            <a:r>
              <a:rPr lang="en-US" dirty="0" smtClean="0">
                <a:solidFill>
                  <a:srgbClr val="FF0000"/>
                </a:solidFill>
              </a:rPr>
              <a:t> </a:t>
            </a:r>
            <a:endParaRPr lang="en-US" dirty="0" smtClean="0">
              <a:solidFill>
                <a:srgbClr val="FF0000"/>
              </a:solidFill>
            </a:endParaRPr>
          </a:p>
          <a:p>
            <a:r>
              <a:rPr lang="en-US" dirty="0" smtClean="0"/>
              <a:t>False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495800"/>
            <a:ext cx="3962400" cy="1905000"/>
          </a:xfrm>
          <a:prstGeom prst="rect">
            <a:avLst/>
          </a:prstGeom>
        </p:spPr>
      </p:pic>
    </p:spTree>
    <p:extLst>
      <p:ext uri="{BB962C8B-B14F-4D97-AF65-F5344CB8AC3E}">
        <p14:creationId xmlns:p14="http://schemas.microsoft.com/office/powerpoint/2010/main" val="3034523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5 answer</a:t>
            </a:r>
            <a:endParaRPr lang="en-US" dirty="0"/>
          </a:p>
        </p:txBody>
      </p:sp>
      <p:sp>
        <p:nvSpPr>
          <p:cNvPr id="3" name="Content Placeholder 2"/>
          <p:cNvSpPr>
            <a:spLocks noGrp="1"/>
          </p:cNvSpPr>
          <p:nvPr>
            <p:ph idx="1"/>
          </p:nvPr>
        </p:nvSpPr>
        <p:spPr/>
        <p:txBody>
          <a:bodyPr/>
          <a:lstStyle/>
          <a:p>
            <a:r>
              <a:rPr lang="en-US" dirty="0" smtClean="0"/>
              <a:t>Most needle stick injuries occur when disposing of needles, giving medication, drawing blood or handling trash?</a:t>
            </a:r>
          </a:p>
          <a:p>
            <a:endParaRPr lang="en-US" dirty="0"/>
          </a:p>
          <a:p>
            <a:r>
              <a:rPr lang="en-US" dirty="0" smtClean="0">
                <a:solidFill>
                  <a:srgbClr val="FF0000"/>
                </a:solidFill>
              </a:rPr>
              <a:t>True (most sticks are unexpected accidents)</a:t>
            </a:r>
          </a:p>
          <a:p>
            <a:r>
              <a:rPr lang="en-US" dirty="0" smtClean="0"/>
              <a:t>False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495800"/>
            <a:ext cx="3962400" cy="1905000"/>
          </a:xfrm>
          <a:prstGeom prst="rect">
            <a:avLst/>
          </a:prstGeom>
        </p:spPr>
      </p:pic>
    </p:spTree>
    <p:extLst>
      <p:ext uri="{BB962C8B-B14F-4D97-AF65-F5344CB8AC3E}">
        <p14:creationId xmlns:p14="http://schemas.microsoft.com/office/powerpoint/2010/main" val="496260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lstStyle/>
          <a:p>
            <a:r>
              <a:rPr lang="en-US" dirty="0" smtClean="0"/>
              <a:t>Must have written cleaning schedules</a:t>
            </a:r>
          </a:p>
          <a:p>
            <a:r>
              <a:rPr lang="en-US" dirty="0" smtClean="0"/>
              <a:t>All worksites must be decontaminated with the use of disinfectants</a:t>
            </a:r>
          </a:p>
          <a:p>
            <a:pPr marL="0" indent="0">
              <a:buNone/>
            </a:pPr>
            <a:endParaRPr lang="en-US" dirty="0"/>
          </a:p>
        </p:txBody>
      </p:sp>
    </p:spTree>
    <p:extLst>
      <p:ext uri="{BB962C8B-B14F-4D97-AF65-F5344CB8AC3E}">
        <p14:creationId xmlns:p14="http://schemas.microsoft.com/office/powerpoint/2010/main" val="1082166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Regulated waste</a:t>
            </a:r>
            <a:endParaRPr lang="en-US" dirty="0"/>
          </a:p>
        </p:txBody>
      </p:sp>
      <p:sp>
        <p:nvSpPr>
          <p:cNvPr id="3" name="Content Placeholder 2"/>
          <p:cNvSpPr>
            <a:spLocks noGrp="1"/>
          </p:cNvSpPr>
          <p:nvPr>
            <p:ph idx="1"/>
          </p:nvPr>
        </p:nvSpPr>
        <p:spPr/>
        <p:txBody>
          <a:bodyPr/>
          <a:lstStyle/>
          <a:p>
            <a:r>
              <a:rPr lang="en-US" dirty="0" smtClean="0"/>
              <a:t>Must be placed in a closeable, leak-proof container built to contain all contents during handling, storing, transporting or shipping, and be appropriately labeled or color-coded</a:t>
            </a:r>
            <a:endParaRPr lang="en-US" dirty="0"/>
          </a:p>
        </p:txBody>
      </p:sp>
    </p:spTree>
    <p:extLst>
      <p:ext uri="{BB962C8B-B14F-4D97-AF65-F5344CB8AC3E}">
        <p14:creationId xmlns:p14="http://schemas.microsoft.com/office/powerpoint/2010/main" val="1299092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laundry</a:t>
            </a:r>
            <a:endParaRPr lang="en-US" dirty="0"/>
          </a:p>
        </p:txBody>
      </p:sp>
      <p:sp>
        <p:nvSpPr>
          <p:cNvPr id="3" name="Content Placeholder 2"/>
          <p:cNvSpPr>
            <a:spLocks noGrp="1"/>
          </p:cNvSpPr>
          <p:nvPr>
            <p:ph idx="1"/>
          </p:nvPr>
        </p:nvSpPr>
        <p:spPr/>
        <p:txBody>
          <a:bodyPr/>
          <a:lstStyle/>
          <a:p>
            <a:r>
              <a:rPr lang="en-US" dirty="0" smtClean="0"/>
              <a:t>Must use PPE when handling</a:t>
            </a:r>
          </a:p>
          <a:p>
            <a:r>
              <a:rPr lang="en-US" dirty="0" smtClean="0"/>
              <a:t>Must be bagged or containerized</a:t>
            </a:r>
          </a:p>
          <a:p>
            <a:r>
              <a:rPr lang="en-US" dirty="0" smtClean="0"/>
              <a:t>No sorting or rinsing at location where used</a:t>
            </a:r>
          </a:p>
          <a:p>
            <a:r>
              <a:rPr lang="en-US" dirty="0" smtClean="0"/>
              <a:t>Must be transported in labeled or color-coded containers</a:t>
            </a:r>
          </a:p>
          <a:p>
            <a:endParaRPr lang="en-US" dirty="0"/>
          </a:p>
        </p:txBody>
      </p:sp>
    </p:spTree>
    <p:extLst>
      <p:ext uri="{BB962C8B-B14F-4D97-AF65-F5344CB8AC3E}">
        <p14:creationId xmlns:p14="http://schemas.microsoft.com/office/powerpoint/2010/main" val="40770253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things to remember!</a:t>
            </a:r>
            <a:endParaRPr lang="en-US" dirty="0"/>
          </a:p>
        </p:txBody>
      </p:sp>
      <p:sp>
        <p:nvSpPr>
          <p:cNvPr id="3" name="Content Placeholder 2"/>
          <p:cNvSpPr>
            <a:spLocks noGrp="1"/>
          </p:cNvSpPr>
          <p:nvPr>
            <p:ph idx="1"/>
          </p:nvPr>
        </p:nvSpPr>
        <p:spPr/>
        <p:txBody>
          <a:bodyPr/>
          <a:lstStyle/>
          <a:p>
            <a:r>
              <a:rPr lang="en-US" dirty="0" smtClean="0"/>
              <a:t>Employer must provide PPE and PPE must be removed before leaving work area.</a:t>
            </a:r>
          </a:p>
          <a:p>
            <a:r>
              <a:rPr lang="en-US" dirty="0" smtClean="0"/>
              <a:t>Do not eat or drink in a high risk area.</a:t>
            </a:r>
          </a:p>
          <a:p>
            <a:r>
              <a:rPr lang="en-US" dirty="0" smtClean="0"/>
              <a:t>Label specimens and double bag if specimen will be leaving the facility</a:t>
            </a:r>
            <a:endParaRPr lang="en-US" dirty="0"/>
          </a:p>
        </p:txBody>
      </p:sp>
    </p:spTree>
    <p:extLst>
      <p:ext uri="{BB962C8B-B14F-4D97-AF65-F5344CB8AC3E}">
        <p14:creationId xmlns:p14="http://schemas.microsoft.com/office/powerpoint/2010/main" val="3822094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an Exposure Occurs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Wash area immediately!</a:t>
            </a:r>
          </a:p>
          <a:p>
            <a:r>
              <a:rPr lang="en-US" dirty="0" smtClean="0"/>
              <a:t>Report the incident</a:t>
            </a:r>
          </a:p>
          <a:p>
            <a:r>
              <a:rPr lang="en-US" dirty="0" smtClean="0"/>
              <a:t>Fill out incident report</a:t>
            </a:r>
          </a:p>
          <a:p>
            <a:r>
              <a:rPr lang="en-US" dirty="0" smtClean="0"/>
              <a:t>Possible testing</a:t>
            </a:r>
          </a:p>
          <a:p>
            <a:r>
              <a:rPr lang="en-US" dirty="0" smtClean="0"/>
              <a:t>Possible treatment</a:t>
            </a:r>
          </a:p>
          <a:p>
            <a:endParaRPr lang="en-US" dirty="0"/>
          </a:p>
          <a:p>
            <a:r>
              <a:rPr lang="en-US" dirty="0" smtClean="0"/>
              <a:t>If protocol is followed- employer is responsible for the employee’s care</a:t>
            </a:r>
          </a:p>
          <a:p>
            <a:r>
              <a:rPr lang="en-US" dirty="0" smtClean="0"/>
              <a:t>Some facilities have spill stations</a:t>
            </a:r>
            <a:endParaRPr lang="en-US" dirty="0"/>
          </a:p>
        </p:txBody>
      </p:sp>
    </p:spTree>
    <p:extLst>
      <p:ext uri="{BB962C8B-B14F-4D97-AF65-F5344CB8AC3E}">
        <p14:creationId xmlns:p14="http://schemas.microsoft.com/office/powerpoint/2010/main" val="4245131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include	</a:t>
            </a:r>
            <a:endParaRPr lang="en-US" dirty="0"/>
          </a:p>
        </p:txBody>
      </p:sp>
      <p:sp>
        <p:nvSpPr>
          <p:cNvPr id="3" name="Content Placeholder 2"/>
          <p:cNvSpPr>
            <a:spLocks noGrp="1"/>
          </p:cNvSpPr>
          <p:nvPr>
            <p:ph idx="1"/>
          </p:nvPr>
        </p:nvSpPr>
        <p:spPr/>
        <p:txBody>
          <a:bodyPr/>
          <a:lstStyle/>
          <a:p>
            <a:r>
              <a:rPr lang="en-US" dirty="0" smtClean="0"/>
              <a:t>All employees who could be “reasonably anticipated” as the result of performing their job duties to face contact with blood and other potentially infectious materials</a:t>
            </a:r>
          </a:p>
          <a:p>
            <a:r>
              <a:rPr lang="en-US" dirty="0" smtClean="0"/>
              <a:t>“good </a:t>
            </a:r>
            <a:r>
              <a:rPr lang="en-US" dirty="0" err="1" smtClean="0"/>
              <a:t>Samaritan”acts</a:t>
            </a:r>
            <a:r>
              <a:rPr lang="en-US" dirty="0" smtClean="0"/>
              <a:t> are not covered</a:t>
            </a:r>
            <a:endParaRPr lang="en-US" dirty="0"/>
          </a:p>
        </p:txBody>
      </p:sp>
    </p:spTree>
    <p:extLst>
      <p:ext uri="{BB962C8B-B14F-4D97-AF65-F5344CB8AC3E}">
        <p14:creationId xmlns:p14="http://schemas.microsoft.com/office/powerpoint/2010/main" val="2285225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policies </a:t>
            </a:r>
            <a:endParaRPr lang="en-US" dirty="0"/>
          </a:p>
        </p:txBody>
      </p:sp>
      <p:sp>
        <p:nvSpPr>
          <p:cNvPr id="3" name="Content Placeholder 2"/>
          <p:cNvSpPr>
            <a:spLocks noGrp="1"/>
          </p:cNvSpPr>
          <p:nvPr>
            <p:ph idx="1"/>
          </p:nvPr>
        </p:nvSpPr>
        <p:spPr/>
        <p:txBody>
          <a:bodyPr/>
          <a:lstStyle/>
          <a:p>
            <a:r>
              <a:rPr lang="en-US" dirty="0" smtClean="0"/>
              <a:t>Exposure control plan</a:t>
            </a:r>
          </a:p>
          <a:p>
            <a:r>
              <a:rPr lang="en-US" dirty="0" smtClean="0"/>
              <a:t>Provide Hepatitis B Vaccination</a:t>
            </a:r>
          </a:p>
          <a:p>
            <a:r>
              <a:rPr lang="en-US" dirty="0" smtClean="0"/>
              <a:t>PPE (Personal Protective Equipment)</a:t>
            </a:r>
          </a:p>
          <a:p>
            <a:pPr lvl="1"/>
            <a:r>
              <a:rPr lang="en-US" dirty="0" smtClean="0"/>
              <a:t>Gowns, gloves, masks, eye protection, etc…</a:t>
            </a:r>
          </a:p>
          <a:p>
            <a:r>
              <a:rPr lang="en-US" dirty="0" smtClean="0"/>
              <a:t>Clean and sanitary work environment</a:t>
            </a:r>
          </a:p>
          <a:p>
            <a:r>
              <a:rPr lang="en-US" dirty="0" smtClean="0"/>
              <a:t>Proper containers for Bio-hazard disposal</a:t>
            </a:r>
          </a:p>
          <a:p>
            <a:r>
              <a:rPr lang="en-US" dirty="0" smtClean="0"/>
              <a:t>Provide training  </a:t>
            </a:r>
          </a:p>
          <a:p>
            <a:endParaRPr lang="en-US" dirty="0" smtClean="0"/>
          </a:p>
        </p:txBody>
      </p:sp>
    </p:spTree>
    <p:extLst>
      <p:ext uri="{BB962C8B-B14F-4D97-AF65-F5344CB8AC3E}">
        <p14:creationId xmlns:p14="http://schemas.microsoft.com/office/powerpoint/2010/main" val="28490630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borne Diseases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Hepatitis B (Can survive outside the body for a week. </a:t>
            </a:r>
            <a:r>
              <a:rPr lang="en-US" b="1" dirty="0" smtClean="0"/>
              <a:t>Vaccination to Prevent</a:t>
            </a:r>
            <a:r>
              <a:rPr lang="en-US" dirty="0" smtClean="0"/>
              <a:t>)</a:t>
            </a:r>
          </a:p>
          <a:p>
            <a:r>
              <a:rPr lang="en-US" dirty="0" smtClean="0"/>
              <a:t>Hepatitis C (Can survive outside the body for almost 4 days and is the most common chronic blood borne infection in the US- </a:t>
            </a:r>
            <a:r>
              <a:rPr lang="en-US" b="1" dirty="0" smtClean="0"/>
              <a:t>NO CURE</a:t>
            </a:r>
            <a:r>
              <a:rPr lang="en-US" dirty="0" smtClean="0"/>
              <a:t>)</a:t>
            </a:r>
          </a:p>
          <a:p>
            <a:r>
              <a:rPr lang="en-US" dirty="0" smtClean="0"/>
              <a:t>HIV/AIDS (cannot live outside the body and is the disease with the most misconceptions related to transmission- </a:t>
            </a:r>
            <a:r>
              <a:rPr lang="en-US" b="1" dirty="0" smtClean="0"/>
              <a:t>NO Cure</a:t>
            </a:r>
            <a:r>
              <a:rPr lang="en-US" dirty="0" smtClean="0"/>
              <a:t>)</a:t>
            </a:r>
          </a:p>
          <a:p>
            <a:pPr lvl="1"/>
            <a:r>
              <a:rPr lang="en-US" dirty="0" smtClean="0"/>
              <a:t>Four modes of transmission specific for these three diseases:</a:t>
            </a:r>
          </a:p>
          <a:p>
            <a:pPr lvl="2"/>
            <a:r>
              <a:rPr lang="en-US" dirty="0" smtClean="0"/>
              <a:t>Sex</a:t>
            </a:r>
          </a:p>
          <a:p>
            <a:pPr lvl="2"/>
            <a:r>
              <a:rPr lang="en-US" dirty="0" smtClean="0"/>
              <a:t>Body Secretions</a:t>
            </a:r>
          </a:p>
          <a:p>
            <a:pPr lvl="2"/>
            <a:r>
              <a:rPr lang="en-US" dirty="0" smtClean="0"/>
              <a:t>Sharing Needles</a:t>
            </a:r>
          </a:p>
          <a:p>
            <a:pPr lvl="2"/>
            <a:r>
              <a:rPr lang="en-US" dirty="0" smtClean="0"/>
              <a:t>Blood Transfusions</a:t>
            </a:r>
            <a:endParaRPr lang="en-US" dirty="0"/>
          </a:p>
        </p:txBody>
      </p:sp>
    </p:spTree>
    <p:extLst>
      <p:ext uri="{BB962C8B-B14F-4D97-AF65-F5344CB8AC3E}">
        <p14:creationId xmlns:p14="http://schemas.microsoft.com/office/powerpoint/2010/main" val="11433985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HBV</a:t>
            </a:r>
            <a:endParaRPr lang="en-US" dirty="0"/>
          </a:p>
        </p:txBody>
      </p:sp>
      <p:sp>
        <p:nvSpPr>
          <p:cNvPr id="3" name="Content Placeholder 2"/>
          <p:cNvSpPr>
            <a:spLocks noGrp="1"/>
          </p:cNvSpPr>
          <p:nvPr>
            <p:ph idx="1"/>
          </p:nvPr>
        </p:nvSpPr>
        <p:spPr/>
        <p:txBody>
          <a:bodyPr>
            <a:normAutofit lnSpcReduction="10000"/>
          </a:bodyPr>
          <a:lstStyle/>
          <a:p>
            <a:r>
              <a:rPr lang="en-US" dirty="0" smtClean="0"/>
              <a:t>100 Xs more infectious than HIV</a:t>
            </a:r>
          </a:p>
          <a:p>
            <a:r>
              <a:rPr lang="en-US" dirty="0" smtClean="0"/>
              <a:t>Can take 2-6 months to show symptoms</a:t>
            </a:r>
          </a:p>
          <a:p>
            <a:r>
              <a:rPr lang="en-US" dirty="0" smtClean="0"/>
              <a:t>Hep. C is most prevalent</a:t>
            </a:r>
          </a:p>
          <a:p>
            <a:r>
              <a:rPr lang="en-US" dirty="0" smtClean="0"/>
              <a:t>Signs and Symptoms:</a:t>
            </a:r>
          </a:p>
          <a:p>
            <a:pPr lvl="1"/>
            <a:r>
              <a:rPr lang="en-US" dirty="0" smtClean="0"/>
              <a:t>ABD pain (liver)</a:t>
            </a:r>
          </a:p>
          <a:p>
            <a:pPr lvl="1"/>
            <a:r>
              <a:rPr lang="en-US" dirty="0" smtClean="0"/>
              <a:t>Joint pain</a:t>
            </a:r>
          </a:p>
          <a:p>
            <a:pPr lvl="1"/>
            <a:r>
              <a:rPr lang="en-US" dirty="0" smtClean="0"/>
              <a:t>Fatigue</a:t>
            </a:r>
          </a:p>
          <a:p>
            <a:pPr lvl="1"/>
            <a:r>
              <a:rPr lang="en-US" dirty="0" smtClean="0"/>
              <a:t>Yellowing of the eyes</a:t>
            </a:r>
          </a:p>
          <a:p>
            <a:pPr lvl="1"/>
            <a:endParaRPr lang="en-US" dirty="0"/>
          </a:p>
        </p:txBody>
      </p:sp>
    </p:spTree>
    <p:extLst>
      <p:ext uri="{BB962C8B-B14F-4D97-AF65-F5344CB8AC3E}">
        <p14:creationId xmlns:p14="http://schemas.microsoft.com/office/powerpoint/2010/main" val="31433601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Locations of Pathogens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Semen</a:t>
            </a:r>
          </a:p>
          <a:p>
            <a:r>
              <a:rPr lang="en-US" dirty="0" smtClean="0"/>
              <a:t>Vaginal secretions</a:t>
            </a:r>
          </a:p>
          <a:p>
            <a:r>
              <a:rPr lang="en-US" dirty="0" smtClean="0"/>
              <a:t>Cerebrospinal fluid</a:t>
            </a:r>
          </a:p>
          <a:p>
            <a:r>
              <a:rPr lang="en-US" dirty="0" smtClean="0"/>
              <a:t>Synovial fluid</a:t>
            </a:r>
          </a:p>
          <a:p>
            <a:r>
              <a:rPr lang="en-US" dirty="0" smtClean="0"/>
              <a:t>Pleural fluid</a:t>
            </a:r>
          </a:p>
          <a:p>
            <a:r>
              <a:rPr lang="en-US" dirty="0" smtClean="0"/>
              <a:t>Pericardial fluid</a:t>
            </a:r>
          </a:p>
          <a:p>
            <a:r>
              <a:rPr lang="en-US" dirty="0" smtClean="0"/>
              <a:t>Peritoneal fluid</a:t>
            </a:r>
          </a:p>
          <a:p>
            <a:r>
              <a:rPr lang="en-US" dirty="0" smtClean="0"/>
              <a:t>Amniotic fluid</a:t>
            </a:r>
          </a:p>
          <a:p>
            <a:r>
              <a:rPr lang="en-US" dirty="0" smtClean="0"/>
              <a:t>Saliva in dental procedures</a:t>
            </a:r>
          </a:p>
          <a:p>
            <a:r>
              <a:rPr lang="en-US" dirty="0" smtClean="0"/>
              <a:t>Unfixed tissues or organs (living or dead)</a:t>
            </a:r>
            <a:endParaRPr lang="en-US" dirty="0"/>
          </a:p>
        </p:txBody>
      </p:sp>
    </p:spTree>
    <p:extLst>
      <p:ext uri="{BB962C8B-B14F-4D97-AF65-F5344CB8AC3E}">
        <p14:creationId xmlns:p14="http://schemas.microsoft.com/office/powerpoint/2010/main" val="1629693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Trivia</a:t>
            </a:r>
            <a:endParaRPr lang="en-US" dirty="0"/>
          </a:p>
        </p:txBody>
      </p:sp>
      <p:sp>
        <p:nvSpPr>
          <p:cNvPr id="3" name="Content Placeholder 2"/>
          <p:cNvSpPr>
            <a:spLocks noGrp="1"/>
          </p:cNvSpPr>
          <p:nvPr>
            <p:ph idx="1"/>
          </p:nvPr>
        </p:nvSpPr>
        <p:spPr/>
        <p:txBody>
          <a:bodyPr/>
          <a:lstStyle/>
          <a:p>
            <a:r>
              <a:rPr lang="en-US" dirty="0" smtClean="0"/>
              <a:t>The human body: Every square inch has about how many bacteria?</a:t>
            </a:r>
          </a:p>
          <a:p>
            <a:pPr lvl="1"/>
            <a:r>
              <a:rPr lang="en-US" dirty="0"/>
              <a:t>2</a:t>
            </a:r>
            <a:r>
              <a:rPr lang="en-US" dirty="0" smtClean="0"/>
              <a:t> million</a:t>
            </a:r>
          </a:p>
          <a:p>
            <a:pPr lvl="1"/>
            <a:r>
              <a:rPr lang="en-US" dirty="0" smtClean="0"/>
              <a:t>12 million</a:t>
            </a:r>
          </a:p>
          <a:p>
            <a:pPr lvl="1"/>
            <a:r>
              <a:rPr lang="en-US" dirty="0" smtClean="0"/>
              <a:t>22 million</a:t>
            </a:r>
          </a:p>
          <a:p>
            <a:pPr lvl="1"/>
            <a:r>
              <a:rPr lang="en-US" dirty="0" smtClean="0">
                <a:solidFill>
                  <a:srgbClr val="FF0000"/>
                </a:solidFill>
              </a:rPr>
              <a:t>32</a:t>
            </a:r>
            <a:r>
              <a:rPr lang="en-US" dirty="0" smtClean="0"/>
              <a:t> million</a:t>
            </a:r>
            <a:endParaRPr lang="en-US" dirty="0"/>
          </a:p>
        </p:txBody>
      </p:sp>
    </p:spTree>
    <p:extLst>
      <p:ext uri="{BB962C8B-B14F-4D97-AF65-F5344CB8AC3E}">
        <p14:creationId xmlns:p14="http://schemas.microsoft.com/office/powerpoint/2010/main" val="22678912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Trivia</a:t>
            </a:r>
            <a:endParaRPr lang="en-US" dirty="0"/>
          </a:p>
        </p:txBody>
      </p:sp>
      <p:sp>
        <p:nvSpPr>
          <p:cNvPr id="3" name="Content Placeholder 2"/>
          <p:cNvSpPr>
            <a:spLocks noGrp="1"/>
          </p:cNvSpPr>
          <p:nvPr>
            <p:ph idx="1"/>
          </p:nvPr>
        </p:nvSpPr>
        <p:spPr/>
        <p:txBody>
          <a:bodyPr/>
          <a:lstStyle/>
          <a:p>
            <a:r>
              <a:rPr lang="en-US" dirty="0" smtClean="0"/>
              <a:t>The human mouth contains more bacteria than there is people in the world!</a:t>
            </a:r>
          </a:p>
          <a:p>
            <a:r>
              <a:rPr lang="en-US" dirty="0" smtClean="0"/>
              <a:t>When a person sneezes 100,000 virus cells spread up to 30 ft. (remember a sneeze is over 100 miles per hour). </a:t>
            </a:r>
          </a:p>
          <a:p>
            <a:r>
              <a:rPr lang="en-US" dirty="0" smtClean="0"/>
              <a:t>Human bowel contains over 100 billion disease causing organisms</a:t>
            </a:r>
          </a:p>
          <a:p>
            <a:endParaRPr lang="en-US" dirty="0"/>
          </a:p>
        </p:txBody>
      </p:sp>
    </p:spTree>
    <p:extLst>
      <p:ext uri="{BB962C8B-B14F-4D97-AF65-F5344CB8AC3E}">
        <p14:creationId xmlns:p14="http://schemas.microsoft.com/office/powerpoint/2010/main" val="15837381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r>
              <a:rPr lang="en-US" dirty="0" smtClean="0"/>
              <a:t>Fortunately, there are vaccines available to prevent hepatitis B and hepatitis C, and HIV?</a:t>
            </a:r>
          </a:p>
          <a:p>
            <a:endParaRPr lang="en-US" dirty="0"/>
          </a:p>
          <a:p>
            <a:r>
              <a:rPr lang="en-US" dirty="0" smtClean="0"/>
              <a:t>True </a:t>
            </a:r>
          </a:p>
          <a:p>
            <a:r>
              <a:rPr lang="en-US" dirty="0" smtClean="0"/>
              <a:t>False</a:t>
            </a:r>
            <a:endParaRPr lang="en-US" dirty="0"/>
          </a:p>
        </p:txBody>
      </p:sp>
    </p:spTree>
    <p:extLst>
      <p:ext uri="{BB962C8B-B14F-4D97-AF65-F5344CB8AC3E}">
        <p14:creationId xmlns:p14="http://schemas.microsoft.com/office/powerpoint/2010/main" val="16051413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6 answer</a:t>
            </a:r>
            <a:endParaRPr lang="en-US" dirty="0"/>
          </a:p>
        </p:txBody>
      </p:sp>
      <p:sp>
        <p:nvSpPr>
          <p:cNvPr id="3" name="Content Placeholder 2"/>
          <p:cNvSpPr>
            <a:spLocks noGrp="1"/>
          </p:cNvSpPr>
          <p:nvPr>
            <p:ph idx="1"/>
          </p:nvPr>
        </p:nvSpPr>
        <p:spPr/>
        <p:txBody>
          <a:bodyPr/>
          <a:lstStyle/>
          <a:p>
            <a:r>
              <a:rPr lang="en-US" dirty="0" smtClean="0"/>
              <a:t>Fortunately, there are vaccines available to prevent hepatitis B and hepatitis C, and HIV?</a:t>
            </a:r>
          </a:p>
          <a:p>
            <a:endParaRPr lang="en-US" dirty="0"/>
          </a:p>
          <a:p>
            <a:r>
              <a:rPr lang="en-US" dirty="0" smtClean="0"/>
              <a:t>True </a:t>
            </a:r>
          </a:p>
          <a:p>
            <a:r>
              <a:rPr lang="en-US" dirty="0" smtClean="0">
                <a:solidFill>
                  <a:srgbClr val="FF0000"/>
                </a:solidFill>
              </a:rPr>
              <a:t>False (Vaccination to prevent B)</a:t>
            </a:r>
            <a:endParaRPr lang="en-US" dirty="0">
              <a:solidFill>
                <a:srgbClr val="FF0000"/>
              </a:solidFill>
            </a:endParaRPr>
          </a:p>
        </p:txBody>
      </p:sp>
    </p:spTree>
    <p:extLst>
      <p:ext uri="{BB962C8B-B14F-4D97-AF65-F5344CB8AC3E}">
        <p14:creationId xmlns:p14="http://schemas.microsoft.com/office/powerpoint/2010/main" val="39395028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the Principles of Infection Control</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Microorganisms are small living organisms that are not visible by the naked eye</a:t>
            </a:r>
          </a:p>
          <a:p>
            <a:r>
              <a:rPr lang="en-US" dirty="0" smtClean="0"/>
              <a:t>Classified as either:</a:t>
            </a:r>
          </a:p>
          <a:p>
            <a:pPr lvl="1"/>
            <a:r>
              <a:rPr lang="en-US" dirty="0" smtClean="0"/>
              <a:t>Pathogens</a:t>
            </a:r>
          </a:p>
          <a:p>
            <a:pPr lvl="1"/>
            <a:r>
              <a:rPr lang="en-US" dirty="0" smtClean="0"/>
              <a:t>Nonpathogens</a:t>
            </a:r>
          </a:p>
          <a:p>
            <a:pPr lvl="1"/>
            <a:endParaRPr lang="en-US" dirty="0"/>
          </a:p>
          <a:p>
            <a:pPr lvl="1"/>
            <a:r>
              <a:rPr lang="en-US" dirty="0" smtClean="0"/>
              <a:t>Bacteria</a:t>
            </a:r>
          </a:p>
          <a:p>
            <a:pPr lvl="1"/>
            <a:r>
              <a:rPr lang="en-US" dirty="0"/>
              <a:t>V</a:t>
            </a:r>
            <a:r>
              <a:rPr lang="en-US" dirty="0" smtClean="0"/>
              <a:t>iruses </a:t>
            </a:r>
          </a:p>
          <a:p>
            <a:pPr lvl="1"/>
            <a:endParaRPr lang="en-US" dirty="0"/>
          </a:p>
          <a:p>
            <a:pPr lvl="1"/>
            <a:r>
              <a:rPr lang="en-US" dirty="0" smtClean="0"/>
              <a:t>Aerobic</a:t>
            </a:r>
          </a:p>
          <a:p>
            <a:pPr lvl="1"/>
            <a:r>
              <a:rPr lang="en-US" dirty="0" smtClean="0"/>
              <a:t>Anaerobic </a:t>
            </a:r>
          </a:p>
          <a:p>
            <a:pPr lvl="1"/>
            <a:endParaRPr lang="en-US" dirty="0"/>
          </a:p>
          <a:p>
            <a:pPr lvl="1"/>
            <a:r>
              <a:rPr lang="en-US" dirty="0" smtClean="0"/>
              <a:t>Everywhere!</a:t>
            </a:r>
          </a:p>
          <a:p>
            <a:endParaRPr lang="en-US" dirty="0"/>
          </a:p>
        </p:txBody>
      </p:sp>
    </p:spTree>
    <p:extLst>
      <p:ext uri="{BB962C8B-B14F-4D97-AF65-F5344CB8AC3E}">
        <p14:creationId xmlns:p14="http://schemas.microsoft.com/office/powerpoint/2010/main" val="29641291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Pathogens Related to Infection</a:t>
            </a:r>
            <a:endParaRPr lang="en-US" dirty="0"/>
          </a:p>
        </p:txBody>
      </p:sp>
      <p:sp>
        <p:nvSpPr>
          <p:cNvPr id="3" name="Content Placeholder 2"/>
          <p:cNvSpPr>
            <a:spLocks noGrp="1"/>
          </p:cNvSpPr>
          <p:nvPr>
            <p:ph idx="1"/>
          </p:nvPr>
        </p:nvSpPr>
        <p:spPr/>
        <p:txBody>
          <a:bodyPr/>
          <a:lstStyle/>
          <a:p>
            <a:r>
              <a:rPr lang="en-US" dirty="0" smtClean="0"/>
              <a:t>Normal flora (colonization)- example: E. Coli in the bowel</a:t>
            </a:r>
          </a:p>
          <a:p>
            <a:r>
              <a:rPr lang="en-US" dirty="0" smtClean="0"/>
              <a:t>Transient flora- example: staph on the skin</a:t>
            </a:r>
          </a:p>
          <a:p>
            <a:r>
              <a:rPr lang="en-US" dirty="0" smtClean="0"/>
              <a:t>Pathogens are everywhere!</a:t>
            </a:r>
          </a:p>
          <a:p>
            <a:r>
              <a:rPr lang="en-US" dirty="0" smtClean="0"/>
              <a:t>Relationship to infection:</a:t>
            </a:r>
          </a:p>
          <a:p>
            <a:pPr lvl="1"/>
            <a:r>
              <a:rPr lang="en-US" dirty="0" smtClean="0"/>
              <a:t>Over growth of these pathogens can cause infection, especially in an immunocompromised person</a:t>
            </a:r>
            <a:endParaRPr lang="en-US" dirty="0"/>
          </a:p>
        </p:txBody>
      </p:sp>
    </p:spTree>
    <p:extLst>
      <p:ext uri="{BB962C8B-B14F-4D97-AF65-F5344CB8AC3E}">
        <p14:creationId xmlns:p14="http://schemas.microsoft.com/office/powerpoint/2010/main" val="3297482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people at risk are:</a:t>
            </a:r>
            <a:endParaRPr lang="en-US" dirty="0"/>
          </a:p>
        </p:txBody>
      </p:sp>
      <p:sp>
        <p:nvSpPr>
          <p:cNvPr id="3" name="Content Placeholder 2"/>
          <p:cNvSpPr>
            <a:spLocks noGrp="1"/>
          </p:cNvSpPr>
          <p:nvPr>
            <p:ph idx="1"/>
          </p:nvPr>
        </p:nvSpPr>
        <p:spPr>
          <a:xfrm>
            <a:off x="533400" y="2214695"/>
            <a:ext cx="7925271" cy="4490905"/>
          </a:xfrm>
        </p:spPr>
        <p:txBody>
          <a:bodyPr>
            <a:normAutofit fontScale="77500" lnSpcReduction="20000"/>
          </a:bodyPr>
          <a:lstStyle/>
          <a:p>
            <a:r>
              <a:rPr lang="en-US" dirty="0" smtClean="0"/>
              <a:t>Physicians, nurses, ER personnel</a:t>
            </a:r>
          </a:p>
          <a:p>
            <a:r>
              <a:rPr lang="en-US" dirty="0" smtClean="0"/>
              <a:t>Orderlies (Nurse aides), housekeeping, laundry workers</a:t>
            </a:r>
          </a:p>
          <a:p>
            <a:r>
              <a:rPr lang="en-US" dirty="0" smtClean="0"/>
              <a:t>Dentists and dental workers</a:t>
            </a:r>
          </a:p>
          <a:p>
            <a:r>
              <a:rPr lang="en-US" dirty="0" smtClean="0"/>
              <a:t>Laboratory and technologists and technicians</a:t>
            </a:r>
          </a:p>
          <a:p>
            <a:r>
              <a:rPr lang="en-US" dirty="0" smtClean="0"/>
              <a:t>Medical examiners</a:t>
            </a:r>
          </a:p>
          <a:p>
            <a:r>
              <a:rPr lang="en-US" dirty="0" smtClean="0"/>
              <a:t>Morticians</a:t>
            </a:r>
          </a:p>
          <a:p>
            <a:r>
              <a:rPr lang="en-US" dirty="0" smtClean="0"/>
              <a:t>Law enforcement personnel</a:t>
            </a:r>
          </a:p>
          <a:p>
            <a:r>
              <a:rPr lang="en-US" dirty="0" smtClean="0"/>
              <a:t>Firefighters</a:t>
            </a:r>
          </a:p>
          <a:p>
            <a:r>
              <a:rPr lang="en-US" dirty="0" smtClean="0"/>
              <a:t>Paramedics, EMS, and </a:t>
            </a:r>
            <a:r>
              <a:rPr lang="en-US" dirty="0" err="1" smtClean="0"/>
              <a:t>Emts</a:t>
            </a:r>
            <a:endParaRPr lang="en-US" dirty="0" smtClean="0"/>
          </a:p>
          <a:p>
            <a:r>
              <a:rPr lang="en-US" dirty="0" smtClean="0"/>
              <a:t>Medical waste treatment employees</a:t>
            </a:r>
          </a:p>
          <a:p>
            <a:r>
              <a:rPr lang="en-US" dirty="0" smtClean="0"/>
              <a:t>Home health </a:t>
            </a:r>
            <a:r>
              <a:rPr lang="en-US" dirty="0" smtClean="0"/>
              <a:t>workers</a:t>
            </a:r>
          </a:p>
          <a:p>
            <a:r>
              <a:rPr lang="en-US" dirty="0" smtClean="0"/>
              <a:t>Certified medical assistants</a:t>
            </a:r>
            <a:endParaRPr lang="en-US" dirty="0" smtClean="0"/>
          </a:p>
          <a:p>
            <a:endParaRPr lang="en-US" dirty="0"/>
          </a:p>
        </p:txBody>
      </p:sp>
    </p:spTree>
    <p:extLst>
      <p:ext uri="{BB962C8B-B14F-4D97-AF65-F5344CB8AC3E}">
        <p14:creationId xmlns:p14="http://schemas.microsoft.com/office/powerpoint/2010/main" val="28477657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Pathogens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Bacteria (one bacteria can multiply into 8 million cells in a 24 hour period).</a:t>
            </a:r>
          </a:p>
          <a:p>
            <a:pPr lvl="1"/>
            <a:r>
              <a:rPr lang="en-US" dirty="0" smtClean="0"/>
              <a:t>TB (Tuberculosis)</a:t>
            </a:r>
          </a:p>
          <a:p>
            <a:pPr lvl="1"/>
            <a:r>
              <a:rPr lang="en-US" dirty="0" smtClean="0"/>
              <a:t>Staph (Staphylococcus)</a:t>
            </a:r>
          </a:p>
          <a:p>
            <a:pPr lvl="1"/>
            <a:r>
              <a:rPr lang="en-US" dirty="0" smtClean="0"/>
              <a:t>Strep (Streptococcus)</a:t>
            </a:r>
          </a:p>
          <a:p>
            <a:pPr lvl="1"/>
            <a:r>
              <a:rPr lang="en-US" dirty="0" smtClean="0"/>
              <a:t>MRSA (Methicillin-resistant staphylococcus aurous)</a:t>
            </a:r>
          </a:p>
          <a:p>
            <a:pPr lvl="1"/>
            <a:r>
              <a:rPr lang="en-US" dirty="0" smtClean="0"/>
              <a:t>VRE (Vancomycin-resistant enterococcus) </a:t>
            </a:r>
          </a:p>
          <a:p>
            <a:r>
              <a:rPr lang="en-US" dirty="0" smtClean="0"/>
              <a:t>Viruses (infect cells, parasitic like nature, feeds off of uninfected cells to thrive)</a:t>
            </a:r>
          </a:p>
          <a:p>
            <a:pPr lvl="1"/>
            <a:r>
              <a:rPr lang="en-US" dirty="0" smtClean="0"/>
              <a:t>Hepatitis</a:t>
            </a:r>
          </a:p>
          <a:p>
            <a:pPr lvl="1"/>
            <a:r>
              <a:rPr lang="en-US" dirty="0" smtClean="0"/>
              <a:t>HIV</a:t>
            </a:r>
          </a:p>
          <a:p>
            <a:pPr lvl="1"/>
            <a:r>
              <a:rPr lang="en-US" dirty="0" smtClean="0"/>
              <a:t>Common Cold/Flu</a:t>
            </a:r>
            <a:endParaRPr lang="en-US" dirty="0"/>
          </a:p>
        </p:txBody>
      </p:sp>
    </p:spTree>
    <p:extLst>
      <p:ext uri="{BB962C8B-B14F-4D97-AF65-F5344CB8AC3E}">
        <p14:creationId xmlns:p14="http://schemas.microsoft.com/office/powerpoint/2010/main" val="10234020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Micro-organisms</a:t>
            </a:r>
            <a:endParaRPr lang="en-US" dirty="0"/>
          </a:p>
        </p:txBody>
      </p:sp>
      <p:sp>
        <p:nvSpPr>
          <p:cNvPr id="3" name="Content Placeholder 2"/>
          <p:cNvSpPr>
            <a:spLocks noGrp="1"/>
          </p:cNvSpPr>
          <p:nvPr>
            <p:ph idx="1"/>
          </p:nvPr>
        </p:nvSpPr>
        <p:spPr/>
        <p:txBody>
          <a:bodyPr/>
          <a:lstStyle/>
          <a:p>
            <a:r>
              <a:rPr lang="en-US" dirty="0" smtClean="0"/>
              <a:t>Disease producing micro-organisms are called pathogens (viruses and bacteria)</a:t>
            </a:r>
          </a:p>
          <a:p>
            <a:r>
              <a:rPr lang="en-US" dirty="0" smtClean="0"/>
              <a:t>Ways to spread</a:t>
            </a:r>
          </a:p>
          <a:p>
            <a:pPr lvl="1"/>
            <a:r>
              <a:rPr lang="en-US" dirty="0" smtClean="0"/>
              <a:t>Direct contact- actually touching the organism</a:t>
            </a:r>
          </a:p>
          <a:p>
            <a:pPr lvl="1"/>
            <a:r>
              <a:rPr lang="en-US" dirty="0" smtClean="0"/>
              <a:t>Indirect contact- droplets/airborne </a:t>
            </a:r>
          </a:p>
          <a:p>
            <a:pPr lvl="1"/>
            <a:r>
              <a:rPr lang="en-US" dirty="0" smtClean="0"/>
              <a:t>Flies, mosquitos, ticks, food (vectors)</a:t>
            </a:r>
          </a:p>
          <a:p>
            <a:pPr lvl="1"/>
            <a:r>
              <a:rPr lang="en-US" dirty="0" smtClean="0"/>
              <a:t>Vehicle- inanimate objects</a:t>
            </a:r>
          </a:p>
        </p:txBody>
      </p:sp>
    </p:spTree>
    <p:extLst>
      <p:ext uri="{BB962C8B-B14F-4D97-AF65-F5344CB8AC3E}">
        <p14:creationId xmlns:p14="http://schemas.microsoft.com/office/powerpoint/2010/main" val="37340927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Infection?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Infection is disease resulting from over growth of microbes</a:t>
            </a:r>
          </a:p>
          <a:p>
            <a:pPr lvl="1"/>
            <a:r>
              <a:rPr lang="en-US" dirty="0" smtClean="0"/>
              <a:t>An infection can become life-threatening before an older person or someone who is immunocompromised realizes it</a:t>
            </a:r>
          </a:p>
          <a:p>
            <a:r>
              <a:rPr lang="en-US" dirty="0" smtClean="0"/>
              <a:t>Local is one area of the body</a:t>
            </a:r>
          </a:p>
          <a:p>
            <a:pPr lvl="1"/>
            <a:r>
              <a:rPr lang="en-US" dirty="0" smtClean="0"/>
              <a:t>Skin tear, pressure ulcer</a:t>
            </a:r>
          </a:p>
          <a:p>
            <a:r>
              <a:rPr lang="en-US" dirty="0" smtClean="0"/>
              <a:t>Systemic is the whole body</a:t>
            </a:r>
          </a:p>
          <a:p>
            <a:pPr lvl="1"/>
            <a:r>
              <a:rPr lang="en-US" dirty="0" smtClean="0"/>
              <a:t>Fever, increased pulse, and respiratory rate, pain/tenderness, fatigue, loss of appetite, N&amp;V, redness/swelling, discharge or drainage, etc…</a:t>
            </a:r>
          </a:p>
          <a:p>
            <a:endParaRPr lang="en-US" dirty="0"/>
          </a:p>
        </p:txBody>
      </p:sp>
    </p:spTree>
    <p:extLst>
      <p:ext uri="{BB962C8B-B14F-4D97-AF65-F5344CB8AC3E}">
        <p14:creationId xmlns:p14="http://schemas.microsoft.com/office/powerpoint/2010/main" val="3984954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Infection</a:t>
            </a:r>
            <a:endParaRPr lang="en-US" dirty="0"/>
          </a:p>
        </p:txBody>
      </p:sp>
      <p:sp>
        <p:nvSpPr>
          <p:cNvPr id="3" name="Content Placeholder 2"/>
          <p:cNvSpPr>
            <a:spLocks noGrp="1"/>
          </p:cNvSpPr>
          <p:nvPr>
            <p:ph idx="1"/>
          </p:nvPr>
        </p:nvSpPr>
        <p:spPr/>
        <p:txBody>
          <a:bodyPr>
            <a:normAutofit lnSpcReduction="10000"/>
          </a:bodyPr>
          <a:lstStyle/>
          <a:p>
            <a:r>
              <a:rPr lang="en-US" dirty="0" smtClean="0"/>
              <a:t>Endogenous</a:t>
            </a:r>
          </a:p>
          <a:p>
            <a:pPr lvl="1"/>
            <a:r>
              <a:rPr lang="en-US" dirty="0" smtClean="0"/>
              <a:t>Disease inside the body related to abnormalities</a:t>
            </a:r>
          </a:p>
          <a:p>
            <a:r>
              <a:rPr lang="en-US" dirty="0" smtClean="0"/>
              <a:t>Exogenous</a:t>
            </a:r>
          </a:p>
          <a:p>
            <a:pPr lvl="1"/>
            <a:r>
              <a:rPr lang="en-US" dirty="0"/>
              <a:t>Disease outside of the </a:t>
            </a:r>
            <a:r>
              <a:rPr lang="en-US" dirty="0" smtClean="0"/>
              <a:t>body</a:t>
            </a:r>
          </a:p>
          <a:p>
            <a:r>
              <a:rPr lang="en-US" dirty="0" smtClean="0"/>
              <a:t>Nosocomial</a:t>
            </a:r>
          </a:p>
          <a:p>
            <a:pPr lvl="1"/>
            <a:r>
              <a:rPr lang="en-US" dirty="0" smtClean="0"/>
              <a:t>Disease contracted through health care</a:t>
            </a:r>
          </a:p>
          <a:p>
            <a:r>
              <a:rPr lang="en-US" dirty="0" smtClean="0"/>
              <a:t>Opportunistic </a:t>
            </a:r>
          </a:p>
          <a:p>
            <a:pPr lvl="1"/>
            <a:r>
              <a:rPr lang="en-US" dirty="0" smtClean="0"/>
              <a:t>disease contracted because of impaired immune systems</a:t>
            </a:r>
          </a:p>
        </p:txBody>
      </p:sp>
    </p:spTree>
    <p:extLst>
      <p:ext uri="{BB962C8B-B14F-4D97-AF65-F5344CB8AC3E}">
        <p14:creationId xmlns:p14="http://schemas.microsoft.com/office/powerpoint/2010/main" val="15450605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Signs and Symptoms of Infection</a:t>
            </a:r>
            <a:endParaRPr lang="en-US" dirty="0"/>
          </a:p>
        </p:txBody>
      </p:sp>
      <p:sp>
        <p:nvSpPr>
          <p:cNvPr id="3" name="Content Placeholder 2"/>
          <p:cNvSpPr>
            <a:spLocks noGrp="1"/>
          </p:cNvSpPr>
          <p:nvPr>
            <p:ph idx="1"/>
          </p:nvPr>
        </p:nvSpPr>
        <p:spPr/>
        <p:txBody>
          <a:bodyPr/>
          <a:lstStyle/>
          <a:p>
            <a:r>
              <a:rPr lang="en-US" dirty="0" smtClean="0"/>
              <a:t>Fever</a:t>
            </a:r>
          </a:p>
          <a:p>
            <a:r>
              <a:rPr lang="en-US" dirty="0" smtClean="0"/>
              <a:t>Confusion</a:t>
            </a:r>
          </a:p>
          <a:p>
            <a:r>
              <a:rPr lang="en-US" dirty="0" smtClean="0"/>
              <a:t>Increased Pulse</a:t>
            </a:r>
          </a:p>
          <a:p>
            <a:r>
              <a:rPr lang="en-US" dirty="0" smtClean="0"/>
              <a:t>Increased Respirations</a:t>
            </a:r>
          </a:p>
          <a:p>
            <a:r>
              <a:rPr lang="en-US" dirty="0" smtClean="0"/>
              <a:t>Drainage and swelling</a:t>
            </a:r>
          </a:p>
          <a:p>
            <a:endParaRPr lang="en-US" dirty="0" smtClean="0"/>
          </a:p>
        </p:txBody>
      </p:sp>
    </p:spTree>
    <p:extLst>
      <p:ext uri="{BB962C8B-B14F-4D97-AF65-F5344CB8AC3E}">
        <p14:creationId xmlns:p14="http://schemas.microsoft.com/office/powerpoint/2010/main" val="3145279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Internal Body Defense Mechanisms Against Pathogens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Mucous membranes</a:t>
            </a:r>
          </a:p>
          <a:p>
            <a:r>
              <a:rPr lang="en-US" dirty="0" smtClean="0"/>
              <a:t>Cilia</a:t>
            </a:r>
          </a:p>
          <a:p>
            <a:r>
              <a:rPr lang="en-US" dirty="0" smtClean="0"/>
              <a:t>Coughing/sneezing</a:t>
            </a:r>
          </a:p>
          <a:p>
            <a:r>
              <a:rPr lang="en-US" dirty="0" smtClean="0"/>
              <a:t>Hydrochloric acid</a:t>
            </a:r>
          </a:p>
          <a:p>
            <a:r>
              <a:rPr lang="en-US" dirty="0" smtClean="0"/>
              <a:t>Tears</a:t>
            </a:r>
          </a:p>
          <a:p>
            <a:r>
              <a:rPr lang="en-US" dirty="0" smtClean="0"/>
              <a:t>Fever</a:t>
            </a:r>
          </a:p>
          <a:p>
            <a:r>
              <a:rPr lang="en-US" dirty="0" smtClean="0"/>
              <a:t>Inflammation</a:t>
            </a:r>
          </a:p>
          <a:p>
            <a:r>
              <a:rPr lang="en-US" dirty="0" smtClean="0"/>
              <a:t>Immune response- antibodies</a:t>
            </a:r>
            <a:endParaRPr lang="en-US" dirty="0"/>
          </a:p>
        </p:txBody>
      </p:sp>
    </p:spTree>
    <p:extLst>
      <p:ext uri="{BB962C8B-B14F-4D97-AF65-F5344CB8AC3E}">
        <p14:creationId xmlns:p14="http://schemas.microsoft.com/office/powerpoint/2010/main" val="6263484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Pathogens</a:t>
            </a:r>
            <a:endParaRPr lang="en-US" dirty="0"/>
          </a:p>
        </p:txBody>
      </p:sp>
      <p:sp>
        <p:nvSpPr>
          <p:cNvPr id="3" name="Content Placeholder 2"/>
          <p:cNvSpPr>
            <a:spLocks noGrp="1"/>
          </p:cNvSpPr>
          <p:nvPr>
            <p:ph idx="1"/>
          </p:nvPr>
        </p:nvSpPr>
        <p:spPr/>
        <p:txBody>
          <a:bodyPr/>
          <a:lstStyle/>
          <a:p>
            <a:r>
              <a:rPr lang="en-US" dirty="0" smtClean="0"/>
              <a:t>Grow best at body temperature</a:t>
            </a:r>
          </a:p>
          <a:p>
            <a:r>
              <a:rPr lang="en-US" dirty="0" smtClean="0"/>
              <a:t>Destroy human tissue by using it as food</a:t>
            </a:r>
          </a:p>
          <a:p>
            <a:r>
              <a:rPr lang="en-US" dirty="0" smtClean="0"/>
              <a:t>Give off waste products that are called toxins</a:t>
            </a:r>
          </a:p>
          <a:p>
            <a:r>
              <a:rPr lang="en-US" dirty="0" smtClean="0"/>
              <a:t>Toxins poison the body</a:t>
            </a:r>
          </a:p>
          <a:p>
            <a:r>
              <a:rPr lang="en-US" dirty="0" smtClean="0"/>
              <a:t>Can rapidly spread and be deadly in someone who is immunocompromised</a:t>
            </a:r>
            <a:endParaRPr lang="en-US" dirty="0"/>
          </a:p>
        </p:txBody>
      </p:sp>
    </p:spTree>
    <p:extLst>
      <p:ext uri="{BB962C8B-B14F-4D97-AF65-F5344CB8AC3E}">
        <p14:creationId xmlns:p14="http://schemas.microsoft.com/office/powerpoint/2010/main" val="18537042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 for Pathogens</a:t>
            </a:r>
            <a:br>
              <a:rPr lang="en-US" dirty="0" smtClean="0"/>
            </a:br>
            <a:endParaRPr lang="en-US" dirty="0"/>
          </a:p>
        </p:txBody>
      </p:sp>
      <p:sp>
        <p:nvSpPr>
          <p:cNvPr id="3" name="Content Placeholder 2"/>
          <p:cNvSpPr>
            <a:spLocks noGrp="1"/>
          </p:cNvSpPr>
          <p:nvPr>
            <p:ph idx="1"/>
          </p:nvPr>
        </p:nvSpPr>
        <p:spPr/>
        <p:txBody>
          <a:bodyPr/>
          <a:lstStyle/>
          <a:p>
            <a:r>
              <a:rPr lang="en-US" dirty="0" smtClean="0"/>
              <a:t>Moisture</a:t>
            </a:r>
          </a:p>
          <a:p>
            <a:r>
              <a:rPr lang="en-US" dirty="0" smtClean="0"/>
              <a:t>Temperature</a:t>
            </a:r>
          </a:p>
          <a:p>
            <a:r>
              <a:rPr lang="en-US" dirty="0" smtClean="0"/>
              <a:t>Oxygen</a:t>
            </a:r>
          </a:p>
          <a:p>
            <a:r>
              <a:rPr lang="en-US" dirty="0" smtClean="0"/>
              <a:t>Lack of sunlight (dark)</a:t>
            </a:r>
          </a:p>
          <a:p>
            <a:r>
              <a:rPr lang="en-US" dirty="0" smtClean="0"/>
              <a:t>Dead and living matter (nourishment)</a:t>
            </a:r>
            <a:endParaRPr lang="en-US" dirty="0"/>
          </a:p>
        </p:txBody>
      </p:sp>
    </p:spTree>
    <p:extLst>
      <p:ext uri="{BB962C8B-B14F-4D97-AF65-F5344CB8AC3E}">
        <p14:creationId xmlns:p14="http://schemas.microsoft.com/office/powerpoint/2010/main" val="12903469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r>
              <a:rPr lang="en-US" dirty="0" smtClean="0"/>
              <a:t>A person has to be sick and showing signs and symptoms of sickness before he/she is able to pass bacteria or viruses to others?</a:t>
            </a:r>
          </a:p>
          <a:p>
            <a:endParaRPr lang="en-US" dirty="0"/>
          </a:p>
          <a:p>
            <a:r>
              <a:rPr lang="en-US" dirty="0" smtClean="0"/>
              <a:t>True</a:t>
            </a:r>
          </a:p>
          <a:p>
            <a:r>
              <a:rPr lang="en-US" dirty="0" smtClean="0"/>
              <a:t>False</a:t>
            </a:r>
            <a:endParaRPr lang="en-US" dirty="0"/>
          </a:p>
        </p:txBody>
      </p:sp>
    </p:spTree>
    <p:extLst>
      <p:ext uri="{BB962C8B-B14F-4D97-AF65-F5344CB8AC3E}">
        <p14:creationId xmlns:p14="http://schemas.microsoft.com/office/powerpoint/2010/main" val="26022294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7 answer</a:t>
            </a:r>
            <a:endParaRPr lang="en-US" dirty="0"/>
          </a:p>
        </p:txBody>
      </p:sp>
      <p:sp>
        <p:nvSpPr>
          <p:cNvPr id="3" name="Content Placeholder 2"/>
          <p:cNvSpPr>
            <a:spLocks noGrp="1"/>
          </p:cNvSpPr>
          <p:nvPr>
            <p:ph idx="1"/>
          </p:nvPr>
        </p:nvSpPr>
        <p:spPr/>
        <p:txBody>
          <a:bodyPr/>
          <a:lstStyle/>
          <a:p>
            <a:r>
              <a:rPr lang="en-US" dirty="0" smtClean="0"/>
              <a:t>A person has to be sick and showing signs and symptoms of sickness before he/she is able to pass bacteria or viruses to others?</a:t>
            </a:r>
          </a:p>
          <a:p>
            <a:endParaRPr lang="en-US" dirty="0"/>
          </a:p>
          <a:p>
            <a:r>
              <a:rPr lang="en-US" dirty="0" smtClean="0"/>
              <a:t>True</a:t>
            </a:r>
          </a:p>
          <a:p>
            <a:r>
              <a:rPr lang="en-US" dirty="0" smtClean="0">
                <a:solidFill>
                  <a:srgbClr val="FF0000"/>
                </a:solidFill>
              </a:rPr>
              <a:t>False (pathogens are everywhere)</a:t>
            </a:r>
            <a:endParaRPr lang="en-US" dirty="0">
              <a:solidFill>
                <a:srgbClr val="FF0000"/>
              </a:solidFill>
            </a:endParaRPr>
          </a:p>
        </p:txBody>
      </p:sp>
    </p:spTree>
    <p:extLst>
      <p:ext uri="{BB962C8B-B14F-4D97-AF65-F5344CB8AC3E}">
        <p14:creationId xmlns:p14="http://schemas.microsoft.com/office/powerpoint/2010/main" val="574918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Responsibilities of Employers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Must follow all OSHA safety and health standards</a:t>
            </a:r>
          </a:p>
          <a:p>
            <a:r>
              <a:rPr lang="en-US" dirty="0" smtClean="0"/>
              <a:t>Must correct any breech of standards</a:t>
            </a:r>
          </a:p>
          <a:p>
            <a:r>
              <a:rPr lang="en-US" dirty="0" smtClean="0"/>
              <a:t>Must provide on-going training about OSHA and health standards </a:t>
            </a:r>
          </a:p>
          <a:p>
            <a:r>
              <a:rPr lang="en-US" dirty="0" smtClean="0"/>
              <a:t>Notify OSHA if major event occurs</a:t>
            </a:r>
          </a:p>
          <a:p>
            <a:r>
              <a:rPr lang="en-US" dirty="0" smtClean="0"/>
              <a:t>Provide PPE free to employees</a:t>
            </a:r>
          </a:p>
          <a:p>
            <a:r>
              <a:rPr lang="en-US" dirty="0" smtClean="0"/>
              <a:t>Keep record of all work related injuries</a:t>
            </a:r>
          </a:p>
          <a:p>
            <a:r>
              <a:rPr lang="en-US" dirty="0" smtClean="0"/>
              <a:t>Post OSHA citations</a:t>
            </a:r>
          </a:p>
          <a:p>
            <a:r>
              <a:rPr lang="en-US" dirty="0" smtClean="0"/>
              <a:t>Do not retaliate or discriminate toward workers exercising their rights</a:t>
            </a:r>
            <a:endParaRPr lang="en-US" dirty="0"/>
          </a:p>
        </p:txBody>
      </p:sp>
    </p:spTree>
    <p:extLst>
      <p:ext uri="{BB962C8B-B14F-4D97-AF65-F5344CB8AC3E}">
        <p14:creationId xmlns:p14="http://schemas.microsoft.com/office/powerpoint/2010/main" val="13725055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Asepsis</a:t>
            </a:r>
            <a:endParaRPr lang="en-US" dirty="0"/>
          </a:p>
        </p:txBody>
      </p:sp>
      <p:sp>
        <p:nvSpPr>
          <p:cNvPr id="3" name="Content Placeholder 2"/>
          <p:cNvSpPr>
            <a:spLocks noGrp="1"/>
          </p:cNvSpPr>
          <p:nvPr>
            <p:ph idx="1"/>
          </p:nvPr>
        </p:nvSpPr>
        <p:spPr/>
        <p:txBody>
          <a:bodyPr/>
          <a:lstStyle/>
          <a:p>
            <a:r>
              <a:rPr lang="en-US" dirty="0" smtClean="0"/>
              <a:t>Definition: the practice which helps reduce the number and transfer of pathogens from one place and/or person to another</a:t>
            </a:r>
          </a:p>
          <a:p>
            <a:r>
              <a:rPr lang="en-US" dirty="0" smtClean="0"/>
              <a:t>Reason for practicing medical asepsis:</a:t>
            </a:r>
          </a:p>
          <a:p>
            <a:pPr lvl="2"/>
            <a:r>
              <a:rPr lang="en-US" dirty="0" smtClean="0"/>
              <a:t>Micro-organisms are always present in the environment (although some normal). Some micro-organisms can cause illness in certain people (especially those who are immunocompromised)</a:t>
            </a:r>
          </a:p>
        </p:txBody>
      </p:sp>
    </p:spTree>
    <p:extLst>
      <p:ext uri="{BB962C8B-B14F-4D97-AF65-F5344CB8AC3E}">
        <p14:creationId xmlns:p14="http://schemas.microsoft.com/office/powerpoint/2010/main" val="11143033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Aseptic Techniques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smtClean="0"/>
          </a:p>
          <a:p>
            <a:r>
              <a:rPr lang="en-US" dirty="0" smtClean="0"/>
              <a:t>Antisepsis- betadine/alcohol</a:t>
            </a:r>
          </a:p>
          <a:p>
            <a:pPr lvl="1"/>
            <a:r>
              <a:rPr lang="en-US" dirty="0" smtClean="0"/>
              <a:t>Clean/prepare body with chemicals that eliminate/kill bacteria</a:t>
            </a:r>
          </a:p>
          <a:p>
            <a:r>
              <a:rPr lang="en-US" dirty="0" smtClean="0"/>
              <a:t>Disinfection- (chemical) bleach/Lysol </a:t>
            </a:r>
          </a:p>
          <a:p>
            <a:pPr lvl="1"/>
            <a:r>
              <a:rPr lang="en-US" dirty="0" smtClean="0"/>
              <a:t>Process of destroying harmful organisms</a:t>
            </a:r>
          </a:p>
          <a:p>
            <a:pPr lvl="1"/>
            <a:r>
              <a:rPr lang="en-US" dirty="0" smtClean="0"/>
              <a:t>Can kill up to 99.9% of bacteria</a:t>
            </a:r>
          </a:p>
          <a:p>
            <a:r>
              <a:rPr lang="en-US" dirty="0" smtClean="0"/>
              <a:t>Sterilization- (heat) autoclaves </a:t>
            </a:r>
          </a:p>
          <a:p>
            <a:pPr lvl="1"/>
            <a:r>
              <a:rPr lang="en-US" dirty="0" smtClean="0"/>
              <a:t>Destruction of </a:t>
            </a:r>
            <a:r>
              <a:rPr lang="en-US" b="1" dirty="0" smtClean="0"/>
              <a:t>ALL</a:t>
            </a:r>
            <a:r>
              <a:rPr lang="en-US" dirty="0" smtClean="0"/>
              <a:t> microorganisms</a:t>
            </a:r>
          </a:p>
          <a:p>
            <a:pPr lvl="1"/>
            <a:r>
              <a:rPr lang="en-US" dirty="0" smtClean="0"/>
              <a:t>Important for surgical procedures, wound care, catheterization, etc…</a:t>
            </a:r>
            <a:endParaRPr lang="en-US" dirty="0"/>
          </a:p>
        </p:txBody>
      </p:sp>
    </p:spTree>
    <p:extLst>
      <p:ext uri="{BB962C8B-B14F-4D97-AF65-F5344CB8AC3E}">
        <p14:creationId xmlns:p14="http://schemas.microsoft.com/office/powerpoint/2010/main" val="41918533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Break the Chain of Infection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5364" y="2366963"/>
            <a:ext cx="4573271" cy="3424237"/>
          </a:xfrm>
        </p:spPr>
      </p:pic>
    </p:spTree>
    <p:extLst>
      <p:ext uri="{BB962C8B-B14F-4D97-AF65-F5344CB8AC3E}">
        <p14:creationId xmlns:p14="http://schemas.microsoft.com/office/powerpoint/2010/main" val="15358032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Centers </a:t>
            </a:r>
            <a:r>
              <a:rPr lang="en-US" dirty="0" smtClean="0"/>
              <a:t>for Disease Control</a:t>
            </a:r>
            <a:endParaRPr lang="en-US" dirty="0"/>
          </a:p>
        </p:txBody>
      </p:sp>
      <p:sp>
        <p:nvSpPr>
          <p:cNvPr id="3" name="Content Placeholder 2"/>
          <p:cNvSpPr>
            <a:spLocks noGrp="1"/>
          </p:cNvSpPr>
          <p:nvPr>
            <p:ph idx="1"/>
          </p:nvPr>
        </p:nvSpPr>
        <p:spPr/>
        <p:txBody>
          <a:bodyPr/>
          <a:lstStyle/>
          <a:p>
            <a:r>
              <a:rPr lang="en-US" dirty="0" smtClean="0"/>
              <a:t>A federal organization that developed standard precautions to minimize or prevent epidemics from spreading </a:t>
            </a:r>
          </a:p>
          <a:p>
            <a:pPr lvl="1"/>
            <a:r>
              <a:rPr lang="en-US" dirty="0" smtClean="0"/>
              <a:t>Monitor risk factors, health practices, and rates of disease progression</a:t>
            </a:r>
          </a:p>
          <a:p>
            <a:r>
              <a:rPr lang="en-US" dirty="0" smtClean="0"/>
              <a:t>Purpose is to protect and prevent the spread of illnesses</a:t>
            </a:r>
          </a:p>
          <a:p>
            <a:pPr lvl="1"/>
            <a:r>
              <a:rPr lang="en-US" dirty="0" smtClean="0"/>
              <a:t>Hand washing, gloves, use of proper personal protective equipment</a:t>
            </a:r>
            <a:endParaRPr lang="en-US" dirty="0"/>
          </a:p>
        </p:txBody>
      </p:sp>
    </p:spTree>
    <p:extLst>
      <p:ext uri="{BB962C8B-B14F-4D97-AF65-F5344CB8AC3E}">
        <p14:creationId xmlns:p14="http://schemas.microsoft.com/office/powerpoint/2010/main" val="41492060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a:t>
            </a:r>
            <a:endParaRPr lang="en-US" dirty="0"/>
          </a:p>
        </p:txBody>
      </p:sp>
      <p:sp>
        <p:nvSpPr>
          <p:cNvPr id="3" name="Content Placeholder 2"/>
          <p:cNvSpPr>
            <a:spLocks noGrp="1"/>
          </p:cNvSpPr>
          <p:nvPr>
            <p:ph idx="1"/>
          </p:nvPr>
        </p:nvSpPr>
        <p:spPr>
          <a:xfrm>
            <a:off x="685331" y="1981200"/>
            <a:ext cx="7773339" cy="4648200"/>
          </a:xfrm>
        </p:spPr>
        <p:txBody>
          <a:bodyPr>
            <a:normAutofit fontScale="92500" lnSpcReduction="20000"/>
          </a:bodyPr>
          <a:lstStyle/>
          <a:p>
            <a:r>
              <a:rPr lang="en-US" dirty="0" smtClean="0"/>
              <a:t>Hand washing- </a:t>
            </a:r>
            <a:r>
              <a:rPr lang="en-US" b="1" dirty="0" smtClean="0"/>
              <a:t>single most important way to minimize pathogens!</a:t>
            </a:r>
          </a:p>
          <a:p>
            <a:pPr lvl="1"/>
            <a:r>
              <a:rPr lang="en-US" dirty="0" smtClean="0"/>
              <a:t>When you arrive/leave the facility</a:t>
            </a:r>
          </a:p>
          <a:p>
            <a:pPr lvl="1"/>
            <a:r>
              <a:rPr lang="en-US" dirty="0" smtClean="0"/>
              <a:t>Before and after every patient contact</a:t>
            </a:r>
          </a:p>
          <a:p>
            <a:pPr lvl="1"/>
            <a:r>
              <a:rPr lang="en-US" dirty="0" smtClean="0"/>
              <a:t>After contact with non-intact skin</a:t>
            </a:r>
          </a:p>
          <a:p>
            <a:pPr lvl="1"/>
            <a:r>
              <a:rPr lang="en-US" dirty="0" smtClean="0"/>
              <a:t>Before moving from a contaminated body site</a:t>
            </a:r>
          </a:p>
          <a:p>
            <a:pPr lvl="1"/>
            <a:r>
              <a:rPr lang="en-US" dirty="0" smtClean="0"/>
              <a:t>Anytime hands become contaminated</a:t>
            </a:r>
          </a:p>
          <a:p>
            <a:pPr lvl="1"/>
            <a:r>
              <a:rPr lang="en-US" dirty="0" smtClean="0"/>
              <a:t>Before and after applying/removing gloves</a:t>
            </a:r>
          </a:p>
          <a:p>
            <a:pPr lvl="1"/>
            <a:r>
              <a:rPr lang="en-US" dirty="0" smtClean="0"/>
              <a:t>Before and after specimen handling</a:t>
            </a:r>
          </a:p>
          <a:p>
            <a:pPr lvl="1"/>
            <a:r>
              <a:rPr lang="en-US" dirty="0" smtClean="0"/>
              <a:t>After picking item up off the floor</a:t>
            </a:r>
          </a:p>
          <a:p>
            <a:pPr lvl="1"/>
            <a:r>
              <a:rPr lang="en-US" dirty="0" smtClean="0"/>
              <a:t>After you cough, sneeze, or use a tissue</a:t>
            </a:r>
          </a:p>
          <a:p>
            <a:pPr lvl="1"/>
            <a:r>
              <a:rPr lang="en-US" dirty="0" smtClean="0"/>
              <a:t>Before and after eating</a:t>
            </a:r>
          </a:p>
          <a:p>
            <a:pPr lvl="1"/>
            <a:r>
              <a:rPr lang="en-US" dirty="0" smtClean="0"/>
              <a:t>Before and after using the bathroom</a:t>
            </a:r>
          </a:p>
          <a:p>
            <a:pPr lvl="1"/>
            <a:r>
              <a:rPr lang="en-US" dirty="0" smtClean="0"/>
              <a:t>Before and after contact with your face/hair</a:t>
            </a:r>
          </a:p>
        </p:txBody>
      </p:sp>
    </p:spTree>
    <p:extLst>
      <p:ext uri="{BB962C8B-B14F-4D97-AF65-F5344CB8AC3E}">
        <p14:creationId xmlns:p14="http://schemas.microsoft.com/office/powerpoint/2010/main" val="2017976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Wash Your Hands?</a:t>
            </a:r>
            <a:endParaRPr lang="en-US" dirty="0"/>
          </a:p>
        </p:txBody>
      </p:sp>
      <p:sp>
        <p:nvSpPr>
          <p:cNvPr id="3" name="Content Placeholder 2"/>
          <p:cNvSpPr>
            <a:spLocks noGrp="1"/>
          </p:cNvSpPr>
          <p:nvPr>
            <p:ph idx="1"/>
          </p:nvPr>
        </p:nvSpPr>
        <p:spPr>
          <a:xfrm>
            <a:off x="685331" y="1981200"/>
            <a:ext cx="7773339" cy="4495800"/>
          </a:xfrm>
        </p:spPr>
        <p:txBody>
          <a:bodyPr/>
          <a:lstStyle/>
          <a:p>
            <a:r>
              <a:rPr lang="en-US" dirty="0" smtClean="0"/>
              <a:t>Everything you touch has germs on it</a:t>
            </a:r>
          </a:p>
          <a:p>
            <a:r>
              <a:rPr lang="en-US" dirty="0" smtClean="0"/>
              <a:t>You use your hands constantly</a:t>
            </a:r>
          </a:p>
          <a:p>
            <a:r>
              <a:rPr lang="en-US" dirty="0" smtClean="0"/>
              <a:t>You can carry germs to others</a:t>
            </a:r>
          </a:p>
          <a:p>
            <a:endParaRPr lang="en-US" dirty="0"/>
          </a:p>
          <a:p>
            <a:endParaRPr lang="en-US" dirty="0" smtClean="0"/>
          </a:p>
          <a:p>
            <a:pPr marL="0" indent="0">
              <a:buNone/>
            </a:pPr>
            <a:r>
              <a:rPr lang="en-US" dirty="0" smtClean="0"/>
              <a:t>Your constant adherence to good hand washing prevents transfer of germs!</a:t>
            </a:r>
            <a:endParaRPr lang="en-US" dirty="0"/>
          </a:p>
        </p:txBody>
      </p:sp>
    </p:spTree>
    <p:extLst>
      <p:ext uri="{BB962C8B-B14F-4D97-AF65-F5344CB8AC3E}">
        <p14:creationId xmlns:p14="http://schemas.microsoft.com/office/powerpoint/2010/main" val="22983642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85800"/>
            <a:ext cx="7162800" cy="5486400"/>
          </a:xfrm>
          <a:prstGeom prst="rect">
            <a:avLst/>
          </a:prstGeom>
        </p:spPr>
      </p:pic>
    </p:spTree>
    <p:extLst>
      <p:ext uri="{BB962C8B-B14F-4D97-AF65-F5344CB8AC3E}">
        <p14:creationId xmlns:p14="http://schemas.microsoft.com/office/powerpoint/2010/main" val="3560555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  </a:t>
            </a:r>
            <a:endParaRPr lang="en-US" dirty="0"/>
          </a:p>
        </p:txBody>
      </p:sp>
      <p:sp>
        <p:nvSpPr>
          <p:cNvPr id="3" name="Content Placeholder 2"/>
          <p:cNvSpPr>
            <a:spLocks noGrp="1"/>
          </p:cNvSpPr>
          <p:nvPr>
            <p:ph idx="1"/>
          </p:nvPr>
        </p:nvSpPr>
        <p:spPr/>
        <p:txBody>
          <a:bodyPr/>
          <a:lstStyle/>
          <a:p>
            <a:r>
              <a:rPr lang="en-US" dirty="0">
                <a:hlinkClick r:id="rId2"/>
              </a:rPr>
              <a:t>http://youtu.be/pNOrrKjGgkU</a:t>
            </a:r>
            <a:endParaRPr lang="en-US" dirty="0"/>
          </a:p>
          <a:p>
            <a:endParaRPr lang="en-US" dirty="0" smtClean="0"/>
          </a:p>
          <a:p>
            <a:endParaRPr lang="en-US" dirty="0"/>
          </a:p>
        </p:txBody>
      </p:sp>
    </p:spTree>
    <p:extLst>
      <p:ext uri="{BB962C8B-B14F-4D97-AF65-F5344CB8AC3E}">
        <p14:creationId xmlns:p14="http://schemas.microsoft.com/office/powerpoint/2010/main" val="10929414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Hand Washing</a:t>
            </a:r>
            <a:endParaRPr lang="en-US" dirty="0"/>
          </a:p>
        </p:txBody>
      </p:sp>
      <p:sp>
        <p:nvSpPr>
          <p:cNvPr id="3" name="Content Placeholder 2"/>
          <p:cNvSpPr>
            <a:spLocks noGrp="1"/>
          </p:cNvSpPr>
          <p:nvPr>
            <p:ph idx="1"/>
          </p:nvPr>
        </p:nvSpPr>
        <p:spPr/>
        <p:txBody>
          <a:bodyPr/>
          <a:lstStyle/>
          <a:p>
            <a:r>
              <a:rPr lang="en-US" dirty="0" smtClean="0"/>
              <a:t>Normal hand washing- what you do before and after providing care</a:t>
            </a:r>
          </a:p>
          <a:p>
            <a:r>
              <a:rPr lang="en-US" dirty="0" smtClean="0"/>
              <a:t>Surgical scrub- 2 minute or more scrub performed before surgical procedure</a:t>
            </a:r>
          </a:p>
          <a:p>
            <a:r>
              <a:rPr lang="en-US" dirty="0" smtClean="0"/>
              <a:t>Antiseptic wash- scrubbing the skin with antiseptic (betadine or alcohol) before surgical procedure</a:t>
            </a:r>
            <a:endParaRPr lang="en-US" dirty="0"/>
          </a:p>
        </p:txBody>
      </p:sp>
    </p:spTree>
    <p:extLst>
      <p:ext uri="{BB962C8B-B14F-4D97-AF65-F5344CB8AC3E}">
        <p14:creationId xmlns:p14="http://schemas.microsoft.com/office/powerpoint/2010/main" val="1207922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Washing Technique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lots of soap to produce lather</a:t>
            </a:r>
          </a:p>
          <a:p>
            <a:r>
              <a:rPr lang="en-US" dirty="0" smtClean="0"/>
              <a:t>Vigorous scrubbing for 15 seconds or more to remove organisms </a:t>
            </a:r>
          </a:p>
          <a:p>
            <a:r>
              <a:rPr lang="en-US" dirty="0" smtClean="0"/>
              <a:t>Clean all surfaces including nails and wrists</a:t>
            </a:r>
          </a:p>
          <a:p>
            <a:r>
              <a:rPr lang="en-US" dirty="0" smtClean="0"/>
              <a:t>Point fingertips downward toward sink</a:t>
            </a:r>
          </a:p>
          <a:p>
            <a:r>
              <a:rPr lang="en-US" dirty="0" smtClean="0"/>
              <a:t>Never touch the sink</a:t>
            </a:r>
          </a:p>
          <a:p>
            <a:r>
              <a:rPr lang="en-US" dirty="0" smtClean="0"/>
              <a:t>Dry hands thoroughly and discard paper towel </a:t>
            </a:r>
          </a:p>
          <a:p>
            <a:r>
              <a:rPr lang="en-US" dirty="0" smtClean="0"/>
              <a:t>Use dry paper towel to turn of faucet </a:t>
            </a:r>
            <a:endParaRPr lang="en-US" dirty="0"/>
          </a:p>
        </p:txBody>
      </p:sp>
    </p:spTree>
    <p:extLst>
      <p:ext uri="{BB962C8B-B14F-4D97-AF65-F5344CB8AC3E}">
        <p14:creationId xmlns:p14="http://schemas.microsoft.com/office/powerpoint/2010/main" val="2546370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Train employees on universal precautions	</a:t>
            </a:r>
            <a:endParaRPr lang="en-US" dirty="0"/>
          </a:p>
        </p:txBody>
      </p:sp>
      <p:sp>
        <p:nvSpPr>
          <p:cNvPr id="3" name="Content Placeholder 2"/>
          <p:cNvSpPr>
            <a:spLocks noGrp="1"/>
          </p:cNvSpPr>
          <p:nvPr>
            <p:ph idx="1"/>
          </p:nvPr>
        </p:nvSpPr>
        <p:spPr/>
        <p:txBody>
          <a:bodyPr/>
          <a:lstStyle/>
          <a:p>
            <a:r>
              <a:rPr lang="en-US" dirty="0" smtClean="0"/>
              <a:t>Treat all human blood and certain body fluids as if they are infectious</a:t>
            </a:r>
          </a:p>
          <a:p>
            <a:r>
              <a:rPr lang="en-US" dirty="0" smtClean="0"/>
              <a:t>Observed in all situations where there is a potential for contact with blood or other potentially infectious materials</a:t>
            </a:r>
            <a:endParaRPr lang="en-US" dirty="0"/>
          </a:p>
        </p:txBody>
      </p:sp>
    </p:spTree>
    <p:extLst>
      <p:ext uri="{BB962C8B-B14F-4D97-AF65-F5344CB8AC3E}">
        <p14:creationId xmlns:p14="http://schemas.microsoft.com/office/powerpoint/2010/main" val="35463557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57400" y="838200"/>
            <a:ext cx="7086600" cy="5257800"/>
          </a:xfrm>
        </p:spPr>
      </p:pic>
    </p:spTree>
    <p:extLst>
      <p:ext uri="{BB962C8B-B14F-4D97-AF65-F5344CB8AC3E}">
        <p14:creationId xmlns:p14="http://schemas.microsoft.com/office/powerpoint/2010/main" val="27663223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Sanitizer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appropriate when:</a:t>
            </a:r>
          </a:p>
          <a:p>
            <a:pPr lvl="1"/>
            <a:r>
              <a:rPr lang="en-US" dirty="0" smtClean="0"/>
              <a:t>A sink is not available</a:t>
            </a:r>
          </a:p>
          <a:p>
            <a:pPr lvl="1"/>
            <a:r>
              <a:rPr lang="en-US" dirty="0" smtClean="0"/>
              <a:t>And in between non-invasive care</a:t>
            </a:r>
          </a:p>
          <a:p>
            <a:pPr lvl="1"/>
            <a:r>
              <a:rPr lang="en-US" dirty="0" smtClean="0"/>
              <a:t>Should </a:t>
            </a:r>
            <a:r>
              <a:rPr lang="en-US" b="1" dirty="0" smtClean="0"/>
              <a:t>NOT </a:t>
            </a:r>
            <a:r>
              <a:rPr lang="en-US" dirty="0" smtClean="0"/>
              <a:t>be</a:t>
            </a:r>
            <a:r>
              <a:rPr lang="en-US" b="1" dirty="0" smtClean="0"/>
              <a:t> </a:t>
            </a:r>
            <a:r>
              <a:rPr lang="en-US" dirty="0" smtClean="0"/>
              <a:t>used when caring for C-diff patients because alcohol does not effectively kill the spores associated with the pathogen (examples: MRSA and C-diff)</a:t>
            </a:r>
            <a:endParaRPr lang="en-US" b="1" dirty="0" smtClean="0"/>
          </a:p>
          <a:p>
            <a:pPr lvl="1"/>
            <a:endParaRPr lang="en-US" dirty="0"/>
          </a:p>
          <a:p>
            <a:pPr marL="365760" lvl="1" indent="0">
              <a:buNone/>
            </a:pPr>
            <a:r>
              <a:rPr lang="en-US" dirty="0" smtClean="0"/>
              <a:t>Use according to manufacturer’s direction</a:t>
            </a:r>
          </a:p>
          <a:p>
            <a:pPr marL="365760" lvl="1" indent="0">
              <a:buNone/>
            </a:pPr>
            <a:r>
              <a:rPr lang="en-US" dirty="0" smtClean="0"/>
              <a:t>Apply to palm of one hand, rub hands together completely covering all surfaces of the hands with the sanitizer until hands and fingers are dry. </a:t>
            </a:r>
            <a:endParaRPr lang="en-US" dirty="0"/>
          </a:p>
        </p:txBody>
      </p:sp>
    </p:spTree>
    <p:extLst>
      <p:ext uri="{BB962C8B-B14F-4D97-AF65-F5344CB8AC3E}">
        <p14:creationId xmlns:p14="http://schemas.microsoft.com/office/powerpoint/2010/main" val="271367223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Gloving</a:t>
            </a:r>
            <a:endParaRPr lang="en-US" dirty="0"/>
          </a:p>
        </p:txBody>
      </p:sp>
      <p:sp>
        <p:nvSpPr>
          <p:cNvPr id="3" name="Content Placeholder 2"/>
          <p:cNvSpPr>
            <a:spLocks noGrp="1"/>
          </p:cNvSpPr>
          <p:nvPr>
            <p:ph idx="1"/>
          </p:nvPr>
        </p:nvSpPr>
        <p:spPr/>
        <p:txBody>
          <a:bodyPr/>
          <a:lstStyle/>
          <a:p>
            <a:r>
              <a:rPr lang="en-US" dirty="0" smtClean="0"/>
              <a:t>The CDC and OSHA standards both state</a:t>
            </a:r>
          </a:p>
          <a:p>
            <a:pPr lvl="1"/>
            <a:r>
              <a:rPr lang="en-US" dirty="0" smtClean="0"/>
              <a:t>Gloves shall be worn when it can be reasonably anticipated that the employee may have hand contact with blood, other potentially infectious materials, mucous membranes, and non-intact skin.</a:t>
            </a:r>
          </a:p>
          <a:p>
            <a:pPr lvl="1"/>
            <a:r>
              <a:rPr lang="en-US" dirty="0" smtClean="0"/>
              <a:t>Must wash hands before and after gloving</a:t>
            </a:r>
            <a:endParaRPr lang="en-US" dirty="0"/>
          </a:p>
        </p:txBody>
      </p:sp>
    </p:spTree>
    <p:extLst>
      <p:ext uri="{BB962C8B-B14F-4D97-AF65-F5344CB8AC3E}">
        <p14:creationId xmlns:p14="http://schemas.microsoft.com/office/powerpoint/2010/main" val="682955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Masks, Eye Protection, and Face Shields</a:t>
            </a:r>
            <a:endParaRPr lang="en-US" dirty="0"/>
          </a:p>
        </p:txBody>
      </p:sp>
      <p:sp>
        <p:nvSpPr>
          <p:cNvPr id="3" name="Content Placeholder 2"/>
          <p:cNvSpPr>
            <a:spLocks noGrp="1"/>
          </p:cNvSpPr>
          <p:nvPr>
            <p:ph idx="1"/>
          </p:nvPr>
        </p:nvSpPr>
        <p:spPr/>
        <p:txBody>
          <a:bodyPr/>
          <a:lstStyle/>
          <a:p>
            <a:r>
              <a:rPr lang="en-US" dirty="0" smtClean="0"/>
              <a:t>Masks in combination with eye protection devises shall be worn whenever splashes, sprays, splatter, or droplets of blood or other potentially infectious materials may be generated and eye, nose, or mouth contamination can be reasonably anticipated</a:t>
            </a:r>
            <a:endParaRPr lang="en-US" dirty="0"/>
          </a:p>
        </p:txBody>
      </p:sp>
    </p:spTree>
    <p:extLst>
      <p:ext uri="{BB962C8B-B14F-4D97-AF65-F5344CB8AC3E}">
        <p14:creationId xmlns:p14="http://schemas.microsoft.com/office/powerpoint/2010/main" val="154386032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Gowns, Aprons, and Other Protective Body Clothing</a:t>
            </a:r>
            <a:endParaRPr lang="en-US" dirty="0"/>
          </a:p>
        </p:txBody>
      </p:sp>
      <p:sp>
        <p:nvSpPr>
          <p:cNvPr id="3" name="Content Placeholder 2"/>
          <p:cNvSpPr>
            <a:spLocks noGrp="1"/>
          </p:cNvSpPr>
          <p:nvPr>
            <p:ph idx="1"/>
          </p:nvPr>
        </p:nvSpPr>
        <p:spPr/>
        <p:txBody>
          <a:bodyPr>
            <a:normAutofit lnSpcReduction="10000"/>
          </a:bodyPr>
          <a:lstStyle/>
          <a:p>
            <a:r>
              <a:rPr lang="en-US" dirty="0" smtClean="0"/>
              <a:t>Appropriate protective clothing such as gowns, aprons, lab coats, or similar outer garments shall be worn in occupational exposure situations</a:t>
            </a:r>
          </a:p>
          <a:p>
            <a:pPr lvl="1"/>
            <a:r>
              <a:rPr lang="en-US" dirty="0" smtClean="0"/>
              <a:t>Surgeries</a:t>
            </a:r>
          </a:p>
          <a:p>
            <a:pPr lvl="1"/>
            <a:r>
              <a:rPr lang="en-US" dirty="0" smtClean="0"/>
              <a:t>Dental cares</a:t>
            </a:r>
          </a:p>
          <a:p>
            <a:pPr lvl="1"/>
            <a:r>
              <a:rPr lang="en-US" dirty="0" smtClean="0"/>
              <a:t>ICU’s</a:t>
            </a:r>
          </a:p>
          <a:p>
            <a:pPr lvl="1"/>
            <a:r>
              <a:rPr lang="en-US" dirty="0" smtClean="0"/>
              <a:t>Labor and Delivery</a:t>
            </a:r>
          </a:p>
          <a:p>
            <a:pPr lvl="1"/>
            <a:r>
              <a:rPr lang="en-US" dirty="0" smtClean="0"/>
              <a:t>Respiratory cares </a:t>
            </a:r>
          </a:p>
          <a:p>
            <a:pPr lvl="1"/>
            <a:r>
              <a:rPr lang="en-US" dirty="0" smtClean="0"/>
              <a:t>Emergency situations</a:t>
            </a:r>
          </a:p>
        </p:txBody>
      </p:sp>
    </p:spTree>
    <p:extLst>
      <p:ext uri="{BB962C8B-B14F-4D97-AF65-F5344CB8AC3E}">
        <p14:creationId xmlns:p14="http://schemas.microsoft.com/office/powerpoint/2010/main" val="6065552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914400"/>
            <a:ext cx="6934200" cy="5181600"/>
          </a:xfrm>
          <a:prstGeom prst="rect">
            <a:avLst/>
          </a:prstGeom>
        </p:spPr>
      </p:pic>
    </p:spTree>
    <p:extLst>
      <p:ext uri="{BB962C8B-B14F-4D97-AF65-F5344CB8AC3E}">
        <p14:creationId xmlns:p14="http://schemas.microsoft.com/office/powerpoint/2010/main" val="35091338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includes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Isolation/Reverse Isolation</a:t>
            </a:r>
          </a:p>
          <a:p>
            <a:r>
              <a:rPr lang="en-US" dirty="0" smtClean="0"/>
              <a:t>Purpose is to protect patient/s and self from contracting or spreading disease</a:t>
            </a:r>
          </a:p>
          <a:p>
            <a:pPr lvl="1"/>
            <a:r>
              <a:rPr lang="en-US" dirty="0" smtClean="0"/>
              <a:t>Airborne precautions</a:t>
            </a:r>
          </a:p>
          <a:p>
            <a:pPr lvl="1"/>
            <a:r>
              <a:rPr lang="en-US" dirty="0" smtClean="0"/>
              <a:t>Droplet precautions </a:t>
            </a:r>
          </a:p>
          <a:p>
            <a:pPr lvl="1"/>
            <a:r>
              <a:rPr lang="en-US" dirty="0" smtClean="0"/>
              <a:t>Contact precautions </a:t>
            </a:r>
          </a:p>
          <a:p>
            <a:pPr lvl="1"/>
            <a:endParaRPr lang="en-US" dirty="0"/>
          </a:p>
          <a:p>
            <a:pPr marL="365760" lvl="1" indent="0">
              <a:buNone/>
            </a:pPr>
            <a:r>
              <a:rPr lang="en-US" b="1" dirty="0" smtClean="0"/>
              <a:t>Must wear proper PPE </a:t>
            </a:r>
            <a:r>
              <a:rPr lang="en-US" dirty="0" smtClean="0"/>
              <a:t>(gowns, gloves, masks, goggles, etc…)</a:t>
            </a:r>
          </a:p>
          <a:p>
            <a:pPr marL="365760" lvl="1" indent="0">
              <a:buNone/>
            </a:pPr>
            <a:r>
              <a:rPr lang="en-US" b="1" dirty="0" smtClean="0"/>
              <a:t>Must</a:t>
            </a:r>
            <a:r>
              <a:rPr lang="en-US" dirty="0" smtClean="0"/>
              <a:t> wash hands- no hand sanitizer!</a:t>
            </a:r>
            <a:endParaRPr lang="en-US" dirty="0"/>
          </a:p>
        </p:txBody>
      </p:sp>
    </p:spTree>
    <p:extLst>
      <p:ext uri="{BB962C8B-B14F-4D97-AF65-F5344CB8AC3E}">
        <p14:creationId xmlns:p14="http://schemas.microsoft.com/office/powerpoint/2010/main" val="401904163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noAutofit/>
          </a:bodyPr>
          <a:lstStyle/>
          <a:p>
            <a:r>
              <a:rPr lang="en-US" sz="2400" dirty="0" smtClean="0"/>
              <a:t>The number one way to reduce the transmission of pathogens is to</a:t>
            </a:r>
            <a:r>
              <a:rPr lang="en-US" sz="2400" dirty="0" smtClean="0"/>
              <a:t>?</a:t>
            </a:r>
            <a:endParaRPr lang="en-US" sz="2400" dirty="0"/>
          </a:p>
          <a:p>
            <a:pPr lvl="1"/>
            <a:r>
              <a:rPr lang="en-US" sz="2400" dirty="0" smtClean="0"/>
              <a:t>A. Wash your hands frequently</a:t>
            </a:r>
          </a:p>
          <a:p>
            <a:pPr lvl="1"/>
            <a:r>
              <a:rPr lang="en-US" sz="2400" dirty="0" smtClean="0"/>
              <a:t>B. Wear gloves for all patient contact</a:t>
            </a:r>
          </a:p>
          <a:p>
            <a:pPr lvl="1"/>
            <a:r>
              <a:rPr lang="en-US" sz="2400" dirty="0" smtClean="0"/>
              <a:t>C. Use hand sanitizer at all times</a:t>
            </a:r>
          </a:p>
          <a:p>
            <a:pPr lvl="1"/>
            <a:r>
              <a:rPr lang="en-US" sz="2400" dirty="0" smtClean="0"/>
              <a:t>D. All of the above</a:t>
            </a:r>
            <a:endParaRPr lang="en-US" sz="2400" dirty="0"/>
          </a:p>
        </p:txBody>
      </p:sp>
    </p:spTree>
    <p:extLst>
      <p:ext uri="{BB962C8B-B14F-4D97-AF65-F5344CB8AC3E}">
        <p14:creationId xmlns:p14="http://schemas.microsoft.com/office/powerpoint/2010/main" val="26638612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smtClean="0"/>
              <a:t>8 answer</a:t>
            </a:r>
            <a:endParaRPr lang="en-US" dirty="0"/>
          </a:p>
        </p:txBody>
      </p:sp>
      <p:sp>
        <p:nvSpPr>
          <p:cNvPr id="3" name="Content Placeholder 2"/>
          <p:cNvSpPr>
            <a:spLocks noGrp="1"/>
          </p:cNvSpPr>
          <p:nvPr>
            <p:ph idx="1"/>
          </p:nvPr>
        </p:nvSpPr>
        <p:spPr/>
        <p:txBody>
          <a:bodyPr>
            <a:noAutofit/>
          </a:bodyPr>
          <a:lstStyle/>
          <a:p>
            <a:r>
              <a:rPr lang="en-US" sz="2400" dirty="0" smtClean="0"/>
              <a:t>The number one way to reduce the transmission of pathogens is to</a:t>
            </a:r>
            <a:r>
              <a:rPr lang="en-US" sz="2400" dirty="0" smtClean="0"/>
              <a:t>?</a:t>
            </a:r>
            <a:endParaRPr lang="en-US" sz="2400" dirty="0"/>
          </a:p>
          <a:p>
            <a:pPr lvl="1"/>
            <a:r>
              <a:rPr lang="en-US" sz="2400" dirty="0" smtClean="0"/>
              <a:t>A. </a:t>
            </a:r>
            <a:r>
              <a:rPr lang="en-US" sz="2400" dirty="0" smtClean="0">
                <a:solidFill>
                  <a:srgbClr val="C00000"/>
                </a:solidFill>
              </a:rPr>
              <a:t>Wash your hands frequently</a:t>
            </a:r>
          </a:p>
          <a:p>
            <a:pPr lvl="1"/>
            <a:r>
              <a:rPr lang="en-US" sz="2400" dirty="0" smtClean="0"/>
              <a:t>B. Wear gloves for all patient contact</a:t>
            </a:r>
          </a:p>
          <a:p>
            <a:pPr lvl="1"/>
            <a:r>
              <a:rPr lang="en-US" sz="2400" dirty="0" smtClean="0"/>
              <a:t>C. Use hand sanitizer at all times</a:t>
            </a:r>
          </a:p>
          <a:p>
            <a:pPr lvl="1"/>
            <a:r>
              <a:rPr lang="en-US" sz="2400" dirty="0" smtClean="0"/>
              <a:t>D. All of the above</a:t>
            </a:r>
            <a:endParaRPr lang="en-US" sz="2400" dirty="0"/>
          </a:p>
        </p:txBody>
      </p:sp>
    </p:spTree>
    <p:extLst>
      <p:ext uri="{BB962C8B-B14F-4D97-AF65-F5344CB8AC3E}">
        <p14:creationId xmlns:p14="http://schemas.microsoft.com/office/powerpoint/2010/main" val="36385887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 Examples </a:t>
            </a:r>
            <a:endParaRPr lang="en-US" dirty="0"/>
          </a:p>
        </p:txBody>
      </p:sp>
      <p:sp>
        <p:nvSpPr>
          <p:cNvPr id="3" name="Content Placeholder 2"/>
          <p:cNvSpPr>
            <a:spLocks noGrp="1"/>
          </p:cNvSpPr>
          <p:nvPr>
            <p:ph idx="1"/>
          </p:nvPr>
        </p:nvSpPr>
        <p:spPr/>
        <p:txBody>
          <a:bodyPr/>
          <a:lstStyle/>
          <a:p>
            <a:r>
              <a:rPr lang="en-US" dirty="0" smtClean="0"/>
              <a:t>Tuberculosis (TB) is caused by a bacteria that attacks the lungs and is spread through the air</a:t>
            </a:r>
          </a:p>
          <a:p>
            <a:r>
              <a:rPr lang="en-US" dirty="0" smtClean="0"/>
              <a:t>Flu- viral</a:t>
            </a:r>
          </a:p>
          <a:p>
            <a:r>
              <a:rPr lang="en-US" dirty="0" smtClean="0"/>
              <a:t>Common Cold (virus)</a:t>
            </a:r>
          </a:p>
          <a:p>
            <a:r>
              <a:rPr lang="en-US" dirty="0" smtClean="0"/>
              <a:t>Hepatitis A, B, C (virus)</a:t>
            </a:r>
          </a:p>
          <a:p>
            <a:r>
              <a:rPr lang="en-US" dirty="0" smtClean="0"/>
              <a:t>MRSA (bacteria)</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899094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Rights</a:t>
            </a:r>
            <a:endParaRPr lang="en-US" dirty="0"/>
          </a:p>
        </p:txBody>
      </p:sp>
      <p:sp>
        <p:nvSpPr>
          <p:cNvPr id="3" name="Content Placeholder 2"/>
          <p:cNvSpPr>
            <a:spLocks noGrp="1"/>
          </p:cNvSpPr>
          <p:nvPr>
            <p:ph idx="1"/>
          </p:nvPr>
        </p:nvSpPr>
        <p:spPr/>
        <p:txBody>
          <a:bodyPr/>
          <a:lstStyle/>
          <a:p>
            <a:r>
              <a:rPr lang="en-US" dirty="0" smtClean="0"/>
              <a:t>Safe working environment</a:t>
            </a:r>
          </a:p>
          <a:p>
            <a:r>
              <a:rPr lang="en-US" dirty="0" smtClean="0"/>
              <a:t>Information and training</a:t>
            </a:r>
          </a:p>
          <a:p>
            <a:r>
              <a:rPr lang="en-US" dirty="0" smtClean="0"/>
              <a:t>Review work related material/records/test results/surveys</a:t>
            </a:r>
          </a:p>
          <a:p>
            <a:r>
              <a:rPr lang="en-US" dirty="0" smtClean="0"/>
              <a:t>File complaints with OSHA</a:t>
            </a:r>
          </a:p>
          <a:p>
            <a:r>
              <a:rPr lang="en-US" dirty="0" smtClean="0"/>
              <a:t>Not be discriminated or retaliated against for exercising rights</a:t>
            </a:r>
          </a:p>
          <a:p>
            <a:endParaRPr lang="en-US" dirty="0"/>
          </a:p>
        </p:txBody>
      </p:sp>
    </p:spTree>
    <p:extLst>
      <p:ext uri="{BB962C8B-B14F-4D97-AF65-F5344CB8AC3E}">
        <p14:creationId xmlns:p14="http://schemas.microsoft.com/office/powerpoint/2010/main" val="39044150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Reinfection &amp; Cross Infection</a:t>
            </a:r>
            <a:endParaRPr lang="en-US" dirty="0"/>
          </a:p>
        </p:txBody>
      </p:sp>
      <p:sp>
        <p:nvSpPr>
          <p:cNvPr id="3" name="Content Placeholder 2"/>
          <p:cNvSpPr>
            <a:spLocks noGrp="1"/>
          </p:cNvSpPr>
          <p:nvPr>
            <p:ph idx="1"/>
          </p:nvPr>
        </p:nvSpPr>
        <p:spPr/>
        <p:txBody>
          <a:bodyPr>
            <a:normAutofit lnSpcReduction="10000"/>
          </a:bodyPr>
          <a:lstStyle/>
          <a:p>
            <a:r>
              <a:rPr lang="en-US" dirty="0" smtClean="0"/>
              <a:t>Practicing medical asepsis can prevent</a:t>
            </a:r>
            <a:endParaRPr lang="en-US" dirty="0"/>
          </a:p>
          <a:p>
            <a:pPr lvl="1"/>
            <a:r>
              <a:rPr lang="en-US" dirty="0" smtClean="0"/>
              <a:t>Reinfection- becoming infected a second time with the same disease</a:t>
            </a:r>
          </a:p>
          <a:p>
            <a:pPr lvl="1"/>
            <a:r>
              <a:rPr lang="en-US" dirty="0" smtClean="0"/>
              <a:t>Cross infection- infected by microorganisms from another patient or member of staff</a:t>
            </a:r>
          </a:p>
          <a:p>
            <a:pPr marL="365760" lvl="1" indent="0">
              <a:buNone/>
            </a:pPr>
            <a:endParaRPr lang="en-US" dirty="0" smtClean="0"/>
          </a:p>
          <a:p>
            <a:pPr marL="365760" lvl="1" indent="0">
              <a:buNone/>
            </a:pPr>
            <a:r>
              <a:rPr lang="en-US" b="1" dirty="0" smtClean="0"/>
              <a:t>Always</a:t>
            </a:r>
            <a:r>
              <a:rPr lang="en-US" dirty="0" smtClean="0"/>
              <a:t> wash hands between patients and procedures</a:t>
            </a:r>
          </a:p>
          <a:p>
            <a:pPr marL="365760" lvl="1" indent="0">
              <a:buNone/>
            </a:pPr>
            <a:r>
              <a:rPr lang="en-US" b="1" dirty="0" smtClean="0"/>
              <a:t>Always </a:t>
            </a:r>
            <a:r>
              <a:rPr lang="en-US" dirty="0" smtClean="0"/>
              <a:t>disinfect equipment after each use</a:t>
            </a:r>
          </a:p>
          <a:p>
            <a:pPr marL="365760" lvl="1" indent="0">
              <a:buNone/>
            </a:pPr>
            <a:r>
              <a:rPr lang="en-US" b="1" dirty="0" smtClean="0"/>
              <a:t>Always </a:t>
            </a:r>
            <a:r>
              <a:rPr lang="en-US" dirty="0" smtClean="0"/>
              <a:t>wear proper PPE</a:t>
            </a:r>
            <a:endParaRPr lang="en-US" b="1" dirty="0" smtClean="0"/>
          </a:p>
        </p:txBody>
      </p:sp>
    </p:spTree>
    <p:extLst>
      <p:ext uri="{BB962C8B-B14F-4D97-AF65-F5344CB8AC3E}">
        <p14:creationId xmlns:p14="http://schemas.microsoft.com/office/powerpoint/2010/main" val="305308864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Ways to Prevent the Spread of Pathogens</a:t>
            </a:r>
            <a:endParaRPr lang="en-US" dirty="0"/>
          </a:p>
        </p:txBody>
      </p:sp>
      <p:sp>
        <p:nvSpPr>
          <p:cNvPr id="3" name="Content Placeholder 2"/>
          <p:cNvSpPr>
            <a:spLocks noGrp="1"/>
          </p:cNvSpPr>
          <p:nvPr>
            <p:ph idx="1"/>
          </p:nvPr>
        </p:nvSpPr>
        <p:spPr/>
        <p:txBody>
          <a:bodyPr/>
          <a:lstStyle/>
          <a:p>
            <a:r>
              <a:rPr lang="en-US" dirty="0" smtClean="0"/>
              <a:t>Clean and disinfect equipment and patient rooms</a:t>
            </a:r>
          </a:p>
          <a:p>
            <a:r>
              <a:rPr lang="en-US" dirty="0" smtClean="0"/>
              <a:t>Dispose of contaminated articles correctly</a:t>
            </a:r>
          </a:p>
          <a:p>
            <a:r>
              <a:rPr lang="en-US" dirty="0" smtClean="0"/>
              <a:t>Be aware of surroundings and work to prevent environmental contaminations</a:t>
            </a:r>
            <a:endParaRPr lang="en-US" dirty="0"/>
          </a:p>
        </p:txBody>
      </p:sp>
    </p:spTree>
    <p:extLst>
      <p:ext uri="{BB962C8B-B14F-4D97-AF65-F5344CB8AC3E}">
        <p14:creationId xmlns:p14="http://schemas.microsoft.com/office/powerpoint/2010/main" val="28606058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Body Mechanics</a:t>
            </a:r>
            <a:endParaRPr lang="en-US" dirty="0"/>
          </a:p>
        </p:txBody>
      </p:sp>
      <p:sp>
        <p:nvSpPr>
          <p:cNvPr id="3" name="Content Placeholder 2"/>
          <p:cNvSpPr>
            <a:spLocks noGrp="1"/>
          </p:cNvSpPr>
          <p:nvPr>
            <p:ph idx="1"/>
          </p:nvPr>
        </p:nvSpPr>
        <p:spPr/>
        <p:txBody>
          <a:bodyPr/>
          <a:lstStyle/>
          <a:p>
            <a:r>
              <a:rPr lang="en-US" dirty="0" smtClean="0"/>
              <a:t>Refers to the way in which the body moves and maintains balance while making the most efficient use of all its parts.</a:t>
            </a:r>
          </a:p>
          <a:p>
            <a:r>
              <a:rPr lang="en-US" dirty="0" smtClean="0"/>
              <a:t>Helps prevent undue strain and helps with muscle strength</a:t>
            </a:r>
          </a:p>
          <a:p>
            <a:r>
              <a:rPr lang="en-US" dirty="0" smtClean="0"/>
              <a:t>The number one musculoskeletal injury health care professionals experience is back injuries</a:t>
            </a:r>
            <a:endParaRPr lang="en-US" dirty="0"/>
          </a:p>
        </p:txBody>
      </p:sp>
    </p:spTree>
    <p:extLst>
      <p:ext uri="{BB962C8B-B14F-4D97-AF65-F5344CB8AC3E}">
        <p14:creationId xmlns:p14="http://schemas.microsoft.com/office/powerpoint/2010/main" val="2049501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Trivia</a:t>
            </a:r>
            <a:endParaRPr lang="en-US" dirty="0"/>
          </a:p>
        </p:txBody>
      </p:sp>
      <p:sp>
        <p:nvSpPr>
          <p:cNvPr id="3" name="Content Placeholder 2"/>
          <p:cNvSpPr>
            <a:spLocks noGrp="1"/>
          </p:cNvSpPr>
          <p:nvPr>
            <p:ph idx="1"/>
          </p:nvPr>
        </p:nvSpPr>
        <p:spPr/>
        <p:txBody>
          <a:bodyPr/>
          <a:lstStyle/>
          <a:p>
            <a:r>
              <a:rPr lang="en-US" dirty="0" smtClean="0"/>
              <a:t>One of the top 3 concerns of healthcare providers are concerned about potential back injuries (59%)</a:t>
            </a:r>
            <a:endParaRPr lang="en-US" dirty="0"/>
          </a:p>
        </p:txBody>
      </p:sp>
    </p:spTree>
    <p:extLst>
      <p:ext uri="{BB962C8B-B14F-4D97-AF65-F5344CB8AC3E}">
        <p14:creationId xmlns:p14="http://schemas.microsoft.com/office/powerpoint/2010/main" val="397607716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95400"/>
            <a:ext cx="5715000" cy="4419600"/>
          </a:xfrm>
          <a:prstGeom prst="rect">
            <a:avLst/>
          </a:prstGeom>
        </p:spPr>
      </p:pic>
    </p:spTree>
    <p:extLst>
      <p:ext uri="{BB962C8B-B14F-4D97-AF65-F5344CB8AC3E}">
        <p14:creationId xmlns:p14="http://schemas.microsoft.com/office/powerpoint/2010/main" val="2778053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Ergonomics</a:t>
            </a:r>
            <a:endParaRPr lang="en-US" dirty="0"/>
          </a:p>
        </p:txBody>
      </p:sp>
      <p:sp>
        <p:nvSpPr>
          <p:cNvPr id="3" name="Content Placeholder 2"/>
          <p:cNvSpPr>
            <a:spLocks noGrp="1"/>
          </p:cNvSpPr>
          <p:nvPr>
            <p:ph idx="1"/>
          </p:nvPr>
        </p:nvSpPr>
        <p:spPr/>
        <p:txBody>
          <a:bodyPr/>
          <a:lstStyle/>
          <a:p>
            <a:r>
              <a:rPr lang="en-US" dirty="0" smtClean="0"/>
              <a:t>Is an applied science used to promote the safety and well-being of a person by adapting the environment and using techniques to prevent injuries.</a:t>
            </a:r>
          </a:p>
          <a:p>
            <a:r>
              <a:rPr lang="en-US" dirty="0" smtClean="0"/>
              <a:t>Contouring the job to fit the person and keep them safe</a:t>
            </a:r>
          </a:p>
          <a:p>
            <a:endParaRPr lang="en-US" dirty="0"/>
          </a:p>
        </p:txBody>
      </p:sp>
    </p:spTree>
    <p:extLst>
      <p:ext uri="{BB962C8B-B14F-4D97-AF65-F5344CB8AC3E}">
        <p14:creationId xmlns:p14="http://schemas.microsoft.com/office/powerpoint/2010/main" val="41256599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 Reasons for Using Good Body Mechanics</a:t>
            </a:r>
            <a:endParaRPr lang="en-US" dirty="0"/>
          </a:p>
        </p:txBody>
      </p:sp>
      <p:sp>
        <p:nvSpPr>
          <p:cNvPr id="3" name="Content Placeholder 2"/>
          <p:cNvSpPr>
            <a:spLocks noGrp="1"/>
          </p:cNvSpPr>
          <p:nvPr>
            <p:ph idx="1"/>
          </p:nvPr>
        </p:nvSpPr>
        <p:spPr/>
        <p:txBody>
          <a:bodyPr/>
          <a:lstStyle/>
          <a:p>
            <a:r>
              <a:rPr lang="en-US" dirty="0" smtClean="0"/>
              <a:t>Muscles work best when used correctly</a:t>
            </a:r>
          </a:p>
          <a:p>
            <a:r>
              <a:rPr lang="en-US" dirty="0" smtClean="0"/>
              <a:t>Correct use of muscles makes lifting, pulling, and pushing easier</a:t>
            </a:r>
          </a:p>
          <a:p>
            <a:r>
              <a:rPr lang="en-US" dirty="0" smtClean="0"/>
              <a:t>Correct application of body mechanics prevents unnecessary fatigue and strain, and saves energy</a:t>
            </a:r>
          </a:p>
          <a:p>
            <a:r>
              <a:rPr lang="en-US" dirty="0" smtClean="0"/>
              <a:t>Correct application of body mechanics prevents injury to self and others</a:t>
            </a:r>
            <a:endParaRPr lang="en-US" dirty="0"/>
          </a:p>
        </p:txBody>
      </p:sp>
    </p:spTree>
    <p:extLst>
      <p:ext uri="{BB962C8B-B14F-4D97-AF65-F5344CB8AC3E}">
        <p14:creationId xmlns:p14="http://schemas.microsoft.com/office/powerpoint/2010/main" val="24186694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 Basic Rules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Maintain a broad base of support</a:t>
            </a:r>
          </a:p>
          <a:p>
            <a:r>
              <a:rPr lang="en-US" dirty="0" smtClean="0"/>
              <a:t>Bend from the hips and knees and get close to the object while keeping your back straight</a:t>
            </a:r>
          </a:p>
          <a:p>
            <a:r>
              <a:rPr lang="en-US" dirty="0" smtClean="0"/>
              <a:t>Use the strongest muscles to do the job</a:t>
            </a:r>
          </a:p>
          <a:p>
            <a:r>
              <a:rPr lang="en-US" dirty="0" smtClean="0"/>
              <a:t>Use the weight of your body to help</a:t>
            </a:r>
          </a:p>
          <a:p>
            <a:r>
              <a:rPr lang="en-US" dirty="0" smtClean="0"/>
              <a:t>Carry heavy objects close to the body</a:t>
            </a:r>
          </a:p>
          <a:p>
            <a:r>
              <a:rPr lang="en-US" dirty="0" smtClean="0"/>
              <a:t>Avoid twisting</a:t>
            </a:r>
          </a:p>
          <a:p>
            <a:r>
              <a:rPr lang="en-US" dirty="0" smtClean="0"/>
              <a:t>Avoid bending for long periods</a:t>
            </a:r>
          </a:p>
          <a:p>
            <a:r>
              <a:rPr lang="en-US" dirty="0" smtClean="0"/>
              <a:t>If patient or object too heavy- GET HELP!</a:t>
            </a:r>
            <a:endParaRPr lang="en-US" dirty="0"/>
          </a:p>
        </p:txBody>
      </p:sp>
    </p:spTree>
    <p:extLst>
      <p:ext uri="{BB962C8B-B14F-4D97-AF65-F5344CB8AC3E}">
        <p14:creationId xmlns:p14="http://schemas.microsoft.com/office/powerpoint/2010/main" val="34055728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Safety</a:t>
            </a:r>
            <a:endParaRPr lang="en-US" dirty="0"/>
          </a:p>
        </p:txBody>
      </p:sp>
      <p:sp>
        <p:nvSpPr>
          <p:cNvPr id="3" name="Content Placeholder 2"/>
          <p:cNvSpPr>
            <a:spLocks noGrp="1"/>
          </p:cNvSpPr>
          <p:nvPr>
            <p:ph idx="1"/>
          </p:nvPr>
        </p:nvSpPr>
        <p:spPr>
          <a:xfrm>
            <a:off x="685331" y="1981200"/>
            <a:ext cx="7773339" cy="4648200"/>
          </a:xfrm>
        </p:spPr>
        <p:txBody>
          <a:bodyPr>
            <a:normAutofit lnSpcReduction="10000"/>
          </a:bodyPr>
          <a:lstStyle/>
          <a:p>
            <a:r>
              <a:rPr lang="en-US" dirty="0" smtClean="0"/>
              <a:t>Do not operate or use any equipment until you have been instructed on how to use it</a:t>
            </a:r>
          </a:p>
          <a:p>
            <a:r>
              <a:rPr lang="en-US" dirty="0" smtClean="0"/>
              <a:t>Read and follow the operating instructions for all major pieces of equipment</a:t>
            </a:r>
          </a:p>
          <a:p>
            <a:r>
              <a:rPr lang="en-US" dirty="0" smtClean="0"/>
              <a:t>Do not operate any equipment if your instructor of immediate supervisor is not in the room</a:t>
            </a:r>
          </a:p>
          <a:p>
            <a:r>
              <a:rPr lang="en-US" dirty="0" smtClean="0"/>
              <a:t>Report any damaged or malfunctioning equipment immediately!</a:t>
            </a:r>
          </a:p>
          <a:p>
            <a:r>
              <a:rPr lang="en-US" dirty="0" smtClean="0"/>
              <a:t>Do not use frayed or damaged electrical cords</a:t>
            </a:r>
          </a:p>
          <a:p>
            <a:r>
              <a:rPr lang="en-US" dirty="0" smtClean="0"/>
              <a:t>Store equipment properly</a:t>
            </a:r>
          </a:p>
          <a:p>
            <a:r>
              <a:rPr lang="en-US" dirty="0" smtClean="0"/>
              <a:t>Read MSDS before using hazardous chemicals</a:t>
            </a:r>
          </a:p>
          <a:p>
            <a:pPr marL="0" indent="0">
              <a:buNone/>
            </a:pPr>
            <a:endParaRPr lang="en-US" dirty="0"/>
          </a:p>
        </p:txBody>
      </p:sp>
    </p:spTree>
    <p:extLst>
      <p:ext uri="{BB962C8B-B14F-4D97-AF65-F5344CB8AC3E}">
        <p14:creationId xmlns:p14="http://schemas.microsoft.com/office/powerpoint/2010/main" val="12135658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Patient/Resident Safety</a:t>
            </a:r>
            <a:endParaRPr lang="en-US" dirty="0"/>
          </a:p>
        </p:txBody>
      </p:sp>
      <p:sp>
        <p:nvSpPr>
          <p:cNvPr id="3" name="Content Placeholder 2"/>
          <p:cNvSpPr>
            <a:spLocks noGrp="1"/>
          </p:cNvSpPr>
          <p:nvPr>
            <p:ph idx="1"/>
          </p:nvPr>
        </p:nvSpPr>
        <p:spPr/>
        <p:txBody>
          <a:bodyPr/>
          <a:lstStyle/>
          <a:p>
            <a:r>
              <a:rPr lang="en-US" dirty="0" smtClean="0"/>
              <a:t>Do not perform procedures on patients unless you have been instructed to do so</a:t>
            </a:r>
          </a:p>
          <a:p>
            <a:r>
              <a:rPr lang="en-US" dirty="0" smtClean="0"/>
              <a:t>Provide privacy for patients</a:t>
            </a:r>
          </a:p>
          <a:p>
            <a:r>
              <a:rPr lang="en-US" dirty="0" smtClean="0"/>
              <a:t>Always identify yourself</a:t>
            </a:r>
          </a:p>
          <a:p>
            <a:r>
              <a:rPr lang="en-US" dirty="0" smtClean="0"/>
              <a:t>Always explain the procedure to the patient</a:t>
            </a:r>
          </a:p>
          <a:p>
            <a:r>
              <a:rPr lang="en-US" dirty="0" smtClean="0"/>
              <a:t>Observe the patient closely</a:t>
            </a:r>
          </a:p>
          <a:p>
            <a:r>
              <a:rPr lang="en-US" dirty="0" smtClean="0"/>
              <a:t>Check all safety points</a:t>
            </a:r>
          </a:p>
          <a:p>
            <a:endParaRPr lang="en-US" dirty="0"/>
          </a:p>
        </p:txBody>
      </p:sp>
    </p:spTree>
    <p:extLst>
      <p:ext uri="{BB962C8B-B14F-4D97-AF65-F5344CB8AC3E}">
        <p14:creationId xmlns:p14="http://schemas.microsoft.com/office/powerpoint/2010/main" val="1196935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Custom 3">
      <a:dk1>
        <a:sysClr val="windowText" lastClr="000000"/>
      </a:dk1>
      <a:lt1>
        <a:sysClr val="window" lastClr="FFFFFF"/>
      </a:lt1>
      <a:dk2>
        <a:srgbClr val="000000"/>
      </a:dk2>
      <a:lt2>
        <a:srgbClr val="F8F8F8"/>
      </a:lt2>
      <a:accent1>
        <a:srgbClr val="BF0000"/>
      </a:accent1>
      <a:accent2>
        <a:srgbClr val="B2B2B2"/>
      </a:accent2>
      <a:accent3>
        <a:srgbClr val="969696"/>
      </a:accent3>
      <a:accent4>
        <a:srgbClr val="808080"/>
      </a:accent4>
      <a:accent5>
        <a:srgbClr val="5F5F5F"/>
      </a:accent5>
      <a:accent6>
        <a:srgbClr val="4D4D4D"/>
      </a:accent6>
      <a:hlink>
        <a:srgbClr val="FF0000"/>
      </a:hlink>
      <a:folHlink>
        <a:srgbClr val="9191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4496</TotalTime>
  <Words>4042</Words>
  <Application>Microsoft Office PowerPoint</Application>
  <PresentationFormat>On-screen Show (4:3)</PresentationFormat>
  <Paragraphs>646</Paragraphs>
  <Slides>112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Tw Cen MT</vt:lpstr>
      <vt:lpstr>Droplet</vt:lpstr>
      <vt:lpstr>Bloodborne Pathogens and workPlace safety </vt:lpstr>
      <vt:lpstr>OSHA</vt:lpstr>
      <vt:lpstr>OSHA Standards</vt:lpstr>
      <vt:lpstr>Bloodborne Pathogens</vt:lpstr>
      <vt:lpstr>Standards include </vt:lpstr>
      <vt:lpstr>Some people at risk are:</vt:lpstr>
      <vt:lpstr>Responsibilities of Employers</vt:lpstr>
      <vt:lpstr>Must Train employees on universal precautions </vt:lpstr>
      <vt:lpstr>Employee Rights</vt:lpstr>
      <vt:lpstr>Question #1</vt:lpstr>
      <vt:lpstr>Question #1 answer</vt:lpstr>
      <vt:lpstr>Department of Labor States…</vt:lpstr>
      <vt:lpstr>Safety of Health Care Workers</vt:lpstr>
      <vt:lpstr>Employer Responsibility </vt:lpstr>
      <vt:lpstr>CONT.</vt:lpstr>
      <vt:lpstr>CONT.</vt:lpstr>
      <vt:lpstr>Cont.</vt:lpstr>
      <vt:lpstr>CONT.</vt:lpstr>
      <vt:lpstr>Question #2</vt:lpstr>
      <vt:lpstr>Question #2 answer</vt:lpstr>
      <vt:lpstr>Exposure Control Plan</vt:lpstr>
      <vt:lpstr>If Exposed- What Do You Do?</vt:lpstr>
      <vt:lpstr>Remember</vt:lpstr>
      <vt:lpstr>Important Date in History</vt:lpstr>
      <vt:lpstr>Chemical Hazard</vt:lpstr>
      <vt:lpstr>Cont. </vt:lpstr>
      <vt:lpstr>Occupational Exposure to Hazardous Chemicals Standard </vt:lpstr>
      <vt:lpstr>Question #3</vt:lpstr>
      <vt:lpstr>Question #3 answer</vt:lpstr>
      <vt:lpstr>Who Needs To Be Careful</vt:lpstr>
      <vt:lpstr>Blood borne Pathogen Standard</vt:lpstr>
      <vt:lpstr>Trivia</vt:lpstr>
      <vt:lpstr>Trivia answer</vt:lpstr>
      <vt:lpstr>For Your Information</vt:lpstr>
      <vt:lpstr>Question #4</vt:lpstr>
      <vt:lpstr>Question #4 answer</vt:lpstr>
      <vt:lpstr>Accidental exposure</vt:lpstr>
      <vt:lpstr>Accidental Exposure</vt:lpstr>
      <vt:lpstr>Re-capping a Needle is a NO!</vt:lpstr>
      <vt:lpstr>Safer alternative method to needles </vt:lpstr>
      <vt:lpstr>Sharps injury log</vt:lpstr>
      <vt:lpstr>PowerPoint Presentation</vt:lpstr>
      <vt:lpstr>Question #5</vt:lpstr>
      <vt:lpstr>Question #5 answer</vt:lpstr>
      <vt:lpstr>housekeeping</vt:lpstr>
      <vt:lpstr>Regulated waste</vt:lpstr>
      <vt:lpstr>laundry</vt:lpstr>
      <vt:lpstr>Other things to remember!</vt:lpstr>
      <vt:lpstr>If an Exposure Occurs</vt:lpstr>
      <vt:lpstr>Written policies </vt:lpstr>
      <vt:lpstr>Blood borne Diseases</vt:lpstr>
      <vt:lpstr>HBV</vt:lpstr>
      <vt:lpstr>Other Locations of Pathogens</vt:lpstr>
      <vt:lpstr>More Trivia</vt:lpstr>
      <vt:lpstr>More Trivia</vt:lpstr>
      <vt:lpstr>Question #6</vt:lpstr>
      <vt:lpstr>Question #6 answer</vt:lpstr>
      <vt:lpstr>Understanding the Principles of Infection Control</vt:lpstr>
      <vt:lpstr>Pathogens Related to Infection</vt:lpstr>
      <vt:lpstr>Examples of Pathogens</vt:lpstr>
      <vt:lpstr>Nature of Micro-organisms</vt:lpstr>
      <vt:lpstr>What is an Infection? </vt:lpstr>
      <vt:lpstr>Types of Infection</vt:lpstr>
      <vt:lpstr>Signs and Symptoms of Infection</vt:lpstr>
      <vt:lpstr>Internal Body Defense Mechanisms Against Pathogens</vt:lpstr>
      <vt:lpstr>Facts About Pathogens</vt:lpstr>
      <vt:lpstr>Environment for Pathogens </vt:lpstr>
      <vt:lpstr>Question #7</vt:lpstr>
      <vt:lpstr>Question #7 answer</vt:lpstr>
      <vt:lpstr>Medical Asepsis</vt:lpstr>
      <vt:lpstr>Aseptic Techniques</vt:lpstr>
      <vt:lpstr>Break the Chain of Infection</vt:lpstr>
      <vt:lpstr>Centers for Disease Control</vt:lpstr>
      <vt:lpstr>Hand Washing</vt:lpstr>
      <vt:lpstr>Why Wash Your Hands?</vt:lpstr>
      <vt:lpstr>PowerPoint Presentation</vt:lpstr>
      <vt:lpstr>Hand washing  </vt:lpstr>
      <vt:lpstr>Types of Hand Washing</vt:lpstr>
      <vt:lpstr>Hand Washing Technique </vt:lpstr>
      <vt:lpstr>PowerPoint Presentation</vt:lpstr>
      <vt:lpstr>Hand Sanitizer</vt:lpstr>
      <vt:lpstr>Gloving</vt:lpstr>
      <vt:lpstr>Masks, Eye Protection, and Face Shields</vt:lpstr>
      <vt:lpstr>Gowns, Aprons, and Other Protective Body Clothing</vt:lpstr>
      <vt:lpstr>PowerPoint Presentation</vt:lpstr>
      <vt:lpstr>Also includes</vt:lpstr>
      <vt:lpstr>Question #8</vt:lpstr>
      <vt:lpstr>Question #8 answer</vt:lpstr>
      <vt:lpstr>Disease Examples </vt:lpstr>
      <vt:lpstr>Reinfection &amp; Cross Infection</vt:lpstr>
      <vt:lpstr>Other Ways to Prevent the Spread of Pathogens</vt:lpstr>
      <vt:lpstr>Using Body Mechanics</vt:lpstr>
      <vt:lpstr>Trivia</vt:lpstr>
      <vt:lpstr>PowerPoint Presentation</vt:lpstr>
      <vt:lpstr>Ergonomics</vt:lpstr>
      <vt:lpstr>Four Reasons for Using Good Body Mechanics</vt:lpstr>
      <vt:lpstr>Eight Basic Rules</vt:lpstr>
      <vt:lpstr>Equipment Safety</vt:lpstr>
      <vt:lpstr>Patient/Resident Safety</vt:lpstr>
      <vt:lpstr>Personal Safety</vt:lpstr>
      <vt:lpstr>Health Care Worker Safety</vt:lpstr>
      <vt:lpstr>Question #9</vt:lpstr>
      <vt:lpstr>Question #9 answer</vt:lpstr>
      <vt:lpstr>Fire Safety</vt:lpstr>
      <vt:lpstr>Fire Extinguishers </vt:lpstr>
      <vt:lpstr>Safety Plan</vt:lpstr>
      <vt:lpstr>PowerPoint Presentation</vt:lpstr>
      <vt:lpstr>UMC Safety Dance Music Video </vt:lpstr>
      <vt:lpstr>Question #10</vt:lpstr>
      <vt:lpstr>Question #10 answer</vt:lpstr>
      <vt:lpstr>References</vt:lpstr>
      <vt:lpstr>References</vt:lpstr>
    </vt:vector>
  </TitlesOfParts>
  <Company>Hawkeye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&amp; HIPAA</dc:title>
  <dc:creator>Elizabeth Cummings</dc:creator>
  <cp:lastModifiedBy>Elizabeth Cummings</cp:lastModifiedBy>
  <cp:revision>108</cp:revision>
  <cp:lastPrinted>2012-10-31T16:33:49Z</cp:lastPrinted>
  <dcterms:created xsi:type="dcterms:W3CDTF">2012-10-17T20:50:04Z</dcterms:created>
  <dcterms:modified xsi:type="dcterms:W3CDTF">2018-06-26T17:04:21Z</dcterms:modified>
</cp:coreProperties>
</file>