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 id="292" r:id="rId3"/>
    <p:sldId id="293" r:id="rId4"/>
    <p:sldId id="299" r:id="rId5"/>
    <p:sldId id="294" r:id="rId6"/>
    <p:sldId id="295" r:id="rId7"/>
    <p:sldId id="296" r:id="rId8"/>
    <p:sldId id="297" r:id="rId9"/>
    <p:sldId id="298" r:id="rId10"/>
    <p:sldId id="321" r:id="rId11"/>
    <p:sldId id="258" r:id="rId12"/>
    <p:sldId id="300" r:id="rId13"/>
    <p:sldId id="301" r:id="rId14"/>
    <p:sldId id="303" r:id="rId15"/>
    <p:sldId id="263" r:id="rId16"/>
    <p:sldId id="302" r:id="rId17"/>
    <p:sldId id="259" r:id="rId18"/>
    <p:sldId id="261" r:id="rId19"/>
    <p:sldId id="262" r:id="rId20"/>
    <p:sldId id="264" r:id="rId21"/>
    <p:sldId id="305" r:id="rId22"/>
    <p:sldId id="265" r:id="rId23"/>
    <p:sldId id="266" r:id="rId24"/>
    <p:sldId id="267" r:id="rId25"/>
    <p:sldId id="268" r:id="rId26"/>
    <p:sldId id="306" r:id="rId27"/>
    <p:sldId id="307" r:id="rId28"/>
    <p:sldId id="308" r:id="rId29"/>
    <p:sldId id="309" r:id="rId30"/>
    <p:sldId id="310" r:id="rId31"/>
    <p:sldId id="311" r:id="rId32"/>
    <p:sldId id="312" r:id="rId33"/>
    <p:sldId id="269" r:id="rId34"/>
    <p:sldId id="270" r:id="rId35"/>
    <p:sldId id="271" r:id="rId36"/>
    <p:sldId id="330" r:id="rId37"/>
    <p:sldId id="331" r:id="rId38"/>
    <p:sldId id="332" r:id="rId39"/>
    <p:sldId id="272" r:id="rId40"/>
    <p:sldId id="273" r:id="rId41"/>
    <p:sldId id="274" r:id="rId42"/>
    <p:sldId id="275" r:id="rId43"/>
    <p:sldId id="276" r:id="rId44"/>
    <p:sldId id="277" r:id="rId45"/>
    <p:sldId id="313" r:id="rId46"/>
    <p:sldId id="278" r:id="rId47"/>
    <p:sldId id="280" r:id="rId48"/>
    <p:sldId id="304" r:id="rId49"/>
    <p:sldId id="281" r:id="rId50"/>
    <p:sldId id="282" r:id="rId51"/>
    <p:sldId id="279" r:id="rId52"/>
    <p:sldId id="317" r:id="rId53"/>
    <p:sldId id="320" r:id="rId54"/>
    <p:sldId id="326" r:id="rId55"/>
    <p:sldId id="327" r:id="rId56"/>
    <p:sldId id="319" r:id="rId57"/>
    <p:sldId id="333" r:id="rId58"/>
    <p:sldId id="283" r:id="rId59"/>
    <p:sldId id="284" r:id="rId60"/>
    <p:sldId id="322" r:id="rId61"/>
    <p:sldId id="323" r:id="rId62"/>
    <p:sldId id="325" r:id="rId63"/>
    <p:sldId id="285" r:id="rId64"/>
    <p:sldId id="286" r:id="rId65"/>
    <p:sldId id="314" r:id="rId66"/>
    <p:sldId id="287" r:id="rId67"/>
    <p:sldId id="316" r:id="rId68"/>
    <p:sldId id="288" r:id="rId69"/>
    <p:sldId id="315" r:id="rId70"/>
    <p:sldId id="289" r:id="rId71"/>
    <p:sldId id="328" r:id="rId72"/>
    <p:sldId id="329" r:id="rId73"/>
    <p:sldId id="334" r:id="rId74"/>
    <p:sldId id="335" r:id="rId75"/>
    <p:sldId id="290"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E5351-046B-45EF-A82E-0CDD8689563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B65604CA-EAB5-4EA2-8651-B61B0E1BE1EB}">
      <dgm:prSet phldrT="[Text]"/>
      <dgm:spPr/>
      <dgm:t>
        <a:bodyPr/>
        <a:lstStyle/>
        <a:p>
          <a:r>
            <a:rPr lang="en-US" dirty="0" smtClean="0"/>
            <a:t>Privacy Rule</a:t>
          </a:r>
          <a:endParaRPr lang="en-US" dirty="0"/>
        </a:p>
      </dgm:t>
    </dgm:pt>
    <dgm:pt modelId="{DA618E67-C777-4A6B-8A24-620D6800C7C1}" type="parTrans" cxnId="{A9CC70DE-DE32-45A4-9E5A-DA07432C841B}">
      <dgm:prSet/>
      <dgm:spPr/>
      <dgm:t>
        <a:bodyPr/>
        <a:lstStyle/>
        <a:p>
          <a:endParaRPr lang="en-US"/>
        </a:p>
      </dgm:t>
    </dgm:pt>
    <dgm:pt modelId="{30EF297A-B8C6-49B4-A11A-2F2A28850161}" type="sibTrans" cxnId="{A9CC70DE-DE32-45A4-9E5A-DA07432C841B}">
      <dgm:prSet/>
      <dgm:spPr/>
      <dgm:t>
        <a:bodyPr/>
        <a:lstStyle/>
        <a:p>
          <a:endParaRPr lang="en-US"/>
        </a:p>
      </dgm:t>
    </dgm:pt>
    <dgm:pt modelId="{164E393C-6738-4F7D-A23D-7278FD163123}">
      <dgm:prSet phldrT="[Text]"/>
      <dgm:spPr/>
      <dgm:t>
        <a:bodyPr/>
        <a:lstStyle/>
        <a:p>
          <a:r>
            <a:rPr lang="en-US" dirty="0" smtClean="0"/>
            <a:t>Enforcement Rule</a:t>
          </a:r>
          <a:endParaRPr lang="en-US" dirty="0"/>
        </a:p>
      </dgm:t>
    </dgm:pt>
    <dgm:pt modelId="{09566097-723E-4CC8-B532-1B588257D6D4}" type="parTrans" cxnId="{78A4FA41-3F85-492A-8BC2-BFB102664911}">
      <dgm:prSet/>
      <dgm:spPr/>
      <dgm:t>
        <a:bodyPr/>
        <a:lstStyle/>
        <a:p>
          <a:endParaRPr lang="en-US"/>
        </a:p>
      </dgm:t>
    </dgm:pt>
    <dgm:pt modelId="{2AD8D219-50BD-418D-911A-6618C0DA4A57}" type="sibTrans" cxnId="{78A4FA41-3F85-492A-8BC2-BFB102664911}">
      <dgm:prSet/>
      <dgm:spPr/>
      <dgm:t>
        <a:bodyPr/>
        <a:lstStyle/>
        <a:p>
          <a:endParaRPr lang="en-US"/>
        </a:p>
      </dgm:t>
    </dgm:pt>
    <dgm:pt modelId="{F1C3188B-1289-4FB0-B885-13A577C4CDA8}">
      <dgm:prSet phldrT="[Text]"/>
      <dgm:spPr/>
      <dgm:t>
        <a:bodyPr/>
        <a:lstStyle/>
        <a:p>
          <a:r>
            <a:rPr lang="en-US" dirty="0" smtClean="0"/>
            <a:t>Unique Identifiers Rule</a:t>
          </a:r>
          <a:endParaRPr lang="en-US" dirty="0"/>
        </a:p>
      </dgm:t>
    </dgm:pt>
    <dgm:pt modelId="{E84792F6-0A2D-45AF-A175-823D38C1885C}" type="parTrans" cxnId="{5C056974-7A70-4C8A-97E0-643C26609596}">
      <dgm:prSet/>
      <dgm:spPr/>
      <dgm:t>
        <a:bodyPr/>
        <a:lstStyle/>
        <a:p>
          <a:endParaRPr lang="en-US"/>
        </a:p>
      </dgm:t>
    </dgm:pt>
    <dgm:pt modelId="{3B6F38B2-A36B-4F9B-A938-CF1D6F21AC81}" type="sibTrans" cxnId="{5C056974-7A70-4C8A-97E0-643C26609596}">
      <dgm:prSet/>
      <dgm:spPr/>
      <dgm:t>
        <a:bodyPr/>
        <a:lstStyle/>
        <a:p>
          <a:endParaRPr lang="en-US"/>
        </a:p>
      </dgm:t>
    </dgm:pt>
    <dgm:pt modelId="{C8A213F8-B3B0-4091-BB38-FBBFCAF908CF}">
      <dgm:prSet phldrT="[Text]"/>
      <dgm:spPr/>
      <dgm:t>
        <a:bodyPr/>
        <a:lstStyle/>
        <a:p>
          <a:r>
            <a:rPr lang="en-US" dirty="0" smtClean="0"/>
            <a:t>Transactions &amp; Code Sets Rule</a:t>
          </a:r>
          <a:endParaRPr lang="en-US" dirty="0"/>
        </a:p>
      </dgm:t>
    </dgm:pt>
    <dgm:pt modelId="{19417DAA-9A17-46E4-A7B7-338B37579AC5}" type="parTrans" cxnId="{7E6E629E-E38F-4D76-9879-31A1CC8C430E}">
      <dgm:prSet/>
      <dgm:spPr/>
      <dgm:t>
        <a:bodyPr/>
        <a:lstStyle/>
        <a:p>
          <a:endParaRPr lang="en-US"/>
        </a:p>
      </dgm:t>
    </dgm:pt>
    <dgm:pt modelId="{3A87520B-8779-419F-9340-F51112BD9DA1}" type="sibTrans" cxnId="{7E6E629E-E38F-4D76-9879-31A1CC8C430E}">
      <dgm:prSet/>
      <dgm:spPr/>
      <dgm:t>
        <a:bodyPr/>
        <a:lstStyle/>
        <a:p>
          <a:endParaRPr lang="en-US"/>
        </a:p>
      </dgm:t>
    </dgm:pt>
    <dgm:pt modelId="{7DA8BEFB-9246-405C-8015-A33C32C4C0C8}">
      <dgm:prSet phldrT="[Text]"/>
      <dgm:spPr/>
      <dgm:t>
        <a:bodyPr/>
        <a:lstStyle/>
        <a:p>
          <a:r>
            <a:rPr lang="en-US" dirty="0" smtClean="0"/>
            <a:t>Security Rule</a:t>
          </a:r>
          <a:endParaRPr lang="en-US" dirty="0"/>
        </a:p>
      </dgm:t>
    </dgm:pt>
    <dgm:pt modelId="{00983DB1-CB88-4E1E-BC5F-3565F0E63D67}" type="parTrans" cxnId="{A245B6F2-052A-45F2-91D7-CF67238318F2}">
      <dgm:prSet/>
      <dgm:spPr/>
      <dgm:t>
        <a:bodyPr/>
        <a:lstStyle/>
        <a:p>
          <a:endParaRPr lang="en-US"/>
        </a:p>
      </dgm:t>
    </dgm:pt>
    <dgm:pt modelId="{324787BF-E2AE-41EC-BC7A-385D443B1285}" type="sibTrans" cxnId="{A245B6F2-052A-45F2-91D7-CF67238318F2}">
      <dgm:prSet/>
      <dgm:spPr/>
      <dgm:t>
        <a:bodyPr/>
        <a:lstStyle/>
        <a:p>
          <a:endParaRPr lang="en-US"/>
        </a:p>
      </dgm:t>
    </dgm:pt>
    <dgm:pt modelId="{F55102E8-DC82-410D-8FC7-0DA382E85C7E}">
      <dgm:prSet phldrT="[Text]"/>
      <dgm:spPr/>
      <dgm:t>
        <a:bodyPr/>
        <a:lstStyle/>
        <a:p>
          <a:r>
            <a:rPr lang="en-US" dirty="0" smtClean="0"/>
            <a:t>HIPAA</a:t>
          </a:r>
          <a:endParaRPr lang="en-US" dirty="0"/>
        </a:p>
      </dgm:t>
    </dgm:pt>
    <dgm:pt modelId="{1E7E9B50-508F-4E0D-8655-AAD67968D63B}" type="parTrans" cxnId="{9C690C3E-AF49-4505-9D4D-AF3CB61DD637}">
      <dgm:prSet/>
      <dgm:spPr/>
      <dgm:t>
        <a:bodyPr/>
        <a:lstStyle/>
        <a:p>
          <a:endParaRPr lang="en-US"/>
        </a:p>
      </dgm:t>
    </dgm:pt>
    <dgm:pt modelId="{45C53E78-EA02-4686-8F24-3D85138F2739}" type="sibTrans" cxnId="{9C690C3E-AF49-4505-9D4D-AF3CB61DD637}">
      <dgm:prSet/>
      <dgm:spPr/>
      <dgm:t>
        <a:bodyPr/>
        <a:lstStyle/>
        <a:p>
          <a:endParaRPr lang="en-US"/>
        </a:p>
      </dgm:t>
    </dgm:pt>
    <dgm:pt modelId="{4FAE2F55-4C03-4267-8647-B3FCA7E7898C}" type="pres">
      <dgm:prSet presAssocID="{0CEE5351-046B-45EF-A82E-0CDD86895634}" presName="Name0" presStyleCnt="0">
        <dgm:presLayoutVars>
          <dgm:dir/>
          <dgm:resizeHandles val="exact"/>
        </dgm:presLayoutVars>
      </dgm:prSet>
      <dgm:spPr/>
      <dgm:t>
        <a:bodyPr/>
        <a:lstStyle/>
        <a:p>
          <a:endParaRPr lang="en-US"/>
        </a:p>
      </dgm:t>
    </dgm:pt>
    <dgm:pt modelId="{5D40EF73-849A-435E-904B-6C31B0E4604A}" type="pres">
      <dgm:prSet presAssocID="{0CEE5351-046B-45EF-A82E-0CDD86895634}" presName="cycle" presStyleCnt="0"/>
      <dgm:spPr/>
    </dgm:pt>
    <dgm:pt modelId="{46B39DAC-B9EE-4A9C-BB61-3E20DA56CEE0}" type="pres">
      <dgm:prSet presAssocID="{B65604CA-EAB5-4EA2-8651-B61B0E1BE1EB}" presName="nodeFirstNode" presStyleLbl="node1" presStyleIdx="0" presStyleCnt="6" custRadScaleRad="86361" custRadScaleInc="-10731">
        <dgm:presLayoutVars>
          <dgm:bulletEnabled val="1"/>
        </dgm:presLayoutVars>
      </dgm:prSet>
      <dgm:spPr/>
      <dgm:t>
        <a:bodyPr/>
        <a:lstStyle/>
        <a:p>
          <a:endParaRPr lang="en-US"/>
        </a:p>
      </dgm:t>
    </dgm:pt>
    <dgm:pt modelId="{E9952634-3A50-409A-878E-2BC15B82065E}" type="pres">
      <dgm:prSet presAssocID="{30EF297A-B8C6-49B4-A11A-2F2A28850161}" presName="sibTransFirstNode" presStyleLbl="bgShp" presStyleIdx="0" presStyleCnt="1"/>
      <dgm:spPr/>
      <dgm:t>
        <a:bodyPr/>
        <a:lstStyle/>
        <a:p>
          <a:endParaRPr lang="en-US"/>
        </a:p>
      </dgm:t>
    </dgm:pt>
    <dgm:pt modelId="{D35FA543-1A17-4D46-85DE-0E3CFA8434C4}" type="pres">
      <dgm:prSet presAssocID="{7DA8BEFB-9246-405C-8015-A33C32C4C0C8}" presName="nodeFollowingNodes" presStyleLbl="node1" presStyleIdx="1" presStyleCnt="6" custRadScaleRad="110232" custRadScaleInc="46110">
        <dgm:presLayoutVars>
          <dgm:bulletEnabled val="1"/>
        </dgm:presLayoutVars>
      </dgm:prSet>
      <dgm:spPr/>
      <dgm:t>
        <a:bodyPr/>
        <a:lstStyle/>
        <a:p>
          <a:endParaRPr lang="en-US"/>
        </a:p>
      </dgm:t>
    </dgm:pt>
    <dgm:pt modelId="{5E88D76E-4050-408D-AACF-921A5DFE0B0C}" type="pres">
      <dgm:prSet presAssocID="{164E393C-6738-4F7D-A23D-7278FD163123}" presName="nodeFollowingNodes" presStyleLbl="node1" presStyleIdx="2" presStyleCnt="6" custRadScaleRad="112483" custRadScaleInc="28995">
        <dgm:presLayoutVars>
          <dgm:bulletEnabled val="1"/>
        </dgm:presLayoutVars>
      </dgm:prSet>
      <dgm:spPr/>
      <dgm:t>
        <a:bodyPr/>
        <a:lstStyle/>
        <a:p>
          <a:endParaRPr lang="en-US"/>
        </a:p>
      </dgm:t>
    </dgm:pt>
    <dgm:pt modelId="{2793F076-B95F-40AA-93F6-6AD31AC49EB5}" type="pres">
      <dgm:prSet presAssocID="{F1C3188B-1289-4FB0-B885-13A577C4CDA8}" presName="nodeFollowingNodes" presStyleLbl="node1" presStyleIdx="3" presStyleCnt="6" custRadScaleRad="108140" custRadScaleInc="83117">
        <dgm:presLayoutVars>
          <dgm:bulletEnabled val="1"/>
        </dgm:presLayoutVars>
      </dgm:prSet>
      <dgm:spPr/>
      <dgm:t>
        <a:bodyPr/>
        <a:lstStyle/>
        <a:p>
          <a:endParaRPr lang="en-US"/>
        </a:p>
      </dgm:t>
    </dgm:pt>
    <dgm:pt modelId="{78C7BB46-8F01-4A1A-A9D9-F8CAA4868C3B}" type="pres">
      <dgm:prSet presAssocID="{C8A213F8-B3B0-4091-BB38-FBBFCAF908CF}" presName="nodeFollowingNodes" presStyleLbl="node1" presStyleIdx="4" presStyleCnt="6" custRadScaleRad="117192" custRadScaleInc="76579">
        <dgm:presLayoutVars>
          <dgm:bulletEnabled val="1"/>
        </dgm:presLayoutVars>
      </dgm:prSet>
      <dgm:spPr/>
      <dgm:t>
        <a:bodyPr/>
        <a:lstStyle/>
        <a:p>
          <a:endParaRPr lang="en-US"/>
        </a:p>
      </dgm:t>
    </dgm:pt>
    <dgm:pt modelId="{850558E3-038D-49C4-8354-6E9D02522F1D}" type="pres">
      <dgm:prSet presAssocID="{F55102E8-DC82-410D-8FC7-0DA382E85C7E}" presName="nodeFollowingNodes" presStyleLbl="node1" presStyleIdx="5" presStyleCnt="6" custScaleX="122832" custScaleY="191327" custRadScaleRad="6945" custRadScaleInc="31954">
        <dgm:presLayoutVars>
          <dgm:bulletEnabled val="1"/>
        </dgm:presLayoutVars>
      </dgm:prSet>
      <dgm:spPr/>
      <dgm:t>
        <a:bodyPr/>
        <a:lstStyle/>
        <a:p>
          <a:endParaRPr lang="en-US"/>
        </a:p>
      </dgm:t>
    </dgm:pt>
  </dgm:ptLst>
  <dgm:cxnLst>
    <dgm:cxn modelId="{F5481983-F36F-4303-8501-0170035DC712}" type="presOf" srcId="{30EF297A-B8C6-49B4-A11A-2F2A28850161}" destId="{E9952634-3A50-409A-878E-2BC15B82065E}" srcOrd="0" destOrd="0" presId="urn:microsoft.com/office/officeart/2005/8/layout/cycle3"/>
    <dgm:cxn modelId="{5C056974-7A70-4C8A-97E0-643C26609596}" srcId="{0CEE5351-046B-45EF-A82E-0CDD86895634}" destId="{F1C3188B-1289-4FB0-B885-13A577C4CDA8}" srcOrd="3" destOrd="0" parTransId="{E84792F6-0A2D-45AF-A175-823D38C1885C}" sibTransId="{3B6F38B2-A36B-4F9B-A938-CF1D6F21AC81}"/>
    <dgm:cxn modelId="{8753FF19-EE9F-426B-B183-AA678987DF59}" type="presOf" srcId="{0CEE5351-046B-45EF-A82E-0CDD86895634}" destId="{4FAE2F55-4C03-4267-8647-B3FCA7E7898C}" srcOrd="0" destOrd="0" presId="urn:microsoft.com/office/officeart/2005/8/layout/cycle3"/>
    <dgm:cxn modelId="{63B48A6A-4D89-47CB-88FC-D67261D74B70}" type="presOf" srcId="{B65604CA-EAB5-4EA2-8651-B61B0E1BE1EB}" destId="{46B39DAC-B9EE-4A9C-BB61-3E20DA56CEE0}" srcOrd="0" destOrd="0" presId="urn:microsoft.com/office/officeart/2005/8/layout/cycle3"/>
    <dgm:cxn modelId="{A245B6F2-052A-45F2-91D7-CF67238318F2}" srcId="{0CEE5351-046B-45EF-A82E-0CDD86895634}" destId="{7DA8BEFB-9246-405C-8015-A33C32C4C0C8}" srcOrd="1" destOrd="0" parTransId="{00983DB1-CB88-4E1E-BC5F-3565F0E63D67}" sibTransId="{324787BF-E2AE-41EC-BC7A-385D443B1285}"/>
    <dgm:cxn modelId="{26C2AC95-669C-4268-8081-A5193902E01E}" type="presOf" srcId="{F1C3188B-1289-4FB0-B885-13A577C4CDA8}" destId="{2793F076-B95F-40AA-93F6-6AD31AC49EB5}" srcOrd="0" destOrd="0" presId="urn:microsoft.com/office/officeart/2005/8/layout/cycle3"/>
    <dgm:cxn modelId="{A9CC70DE-DE32-45A4-9E5A-DA07432C841B}" srcId="{0CEE5351-046B-45EF-A82E-0CDD86895634}" destId="{B65604CA-EAB5-4EA2-8651-B61B0E1BE1EB}" srcOrd="0" destOrd="0" parTransId="{DA618E67-C777-4A6B-8A24-620D6800C7C1}" sibTransId="{30EF297A-B8C6-49B4-A11A-2F2A28850161}"/>
    <dgm:cxn modelId="{9C690C3E-AF49-4505-9D4D-AF3CB61DD637}" srcId="{0CEE5351-046B-45EF-A82E-0CDD86895634}" destId="{F55102E8-DC82-410D-8FC7-0DA382E85C7E}" srcOrd="5" destOrd="0" parTransId="{1E7E9B50-508F-4E0D-8655-AAD67968D63B}" sibTransId="{45C53E78-EA02-4686-8F24-3D85138F2739}"/>
    <dgm:cxn modelId="{EEDDA788-0FE6-4DD1-876B-15550E103E72}" type="presOf" srcId="{C8A213F8-B3B0-4091-BB38-FBBFCAF908CF}" destId="{78C7BB46-8F01-4A1A-A9D9-F8CAA4868C3B}" srcOrd="0" destOrd="0" presId="urn:microsoft.com/office/officeart/2005/8/layout/cycle3"/>
    <dgm:cxn modelId="{78A4FA41-3F85-492A-8BC2-BFB102664911}" srcId="{0CEE5351-046B-45EF-A82E-0CDD86895634}" destId="{164E393C-6738-4F7D-A23D-7278FD163123}" srcOrd="2" destOrd="0" parTransId="{09566097-723E-4CC8-B532-1B588257D6D4}" sibTransId="{2AD8D219-50BD-418D-911A-6618C0DA4A57}"/>
    <dgm:cxn modelId="{6CF6A8D2-5EE1-4A24-A7F7-3683847C8B76}" type="presOf" srcId="{F55102E8-DC82-410D-8FC7-0DA382E85C7E}" destId="{850558E3-038D-49C4-8354-6E9D02522F1D}" srcOrd="0" destOrd="0" presId="urn:microsoft.com/office/officeart/2005/8/layout/cycle3"/>
    <dgm:cxn modelId="{B02F29DE-0541-4DE1-A951-750C66FE2D4F}" type="presOf" srcId="{164E393C-6738-4F7D-A23D-7278FD163123}" destId="{5E88D76E-4050-408D-AACF-921A5DFE0B0C}" srcOrd="0" destOrd="0" presId="urn:microsoft.com/office/officeart/2005/8/layout/cycle3"/>
    <dgm:cxn modelId="{7E6E629E-E38F-4D76-9879-31A1CC8C430E}" srcId="{0CEE5351-046B-45EF-A82E-0CDD86895634}" destId="{C8A213F8-B3B0-4091-BB38-FBBFCAF908CF}" srcOrd="4" destOrd="0" parTransId="{19417DAA-9A17-46E4-A7B7-338B37579AC5}" sibTransId="{3A87520B-8779-419F-9340-F51112BD9DA1}"/>
    <dgm:cxn modelId="{CCFB25E2-CAEF-432F-8B36-555F1AEF2C80}" type="presOf" srcId="{7DA8BEFB-9246-405C-8015-A33C32C4C0C8}" destId="{D35FA543-1A17-4D46-85DE-0E3CFA8434C4}" srcOrd="0" destOrd="0" presId="urn:microsoft.com/office/officeart/2005/8/layout/cycle3"/>
    <dgm:cxn modelId="{5978EA9E-0F28-4206-AB18-00EC634070AB}" type="presParOf" srcId="{4FAE2F55-4C03-4267-8647-B3FCA7E7898C}" destId="{5D40EF73-849A-435E-904B-6C31B0E4604A}" srcOrd="0" destOrd="0" presId="urn:microsoft.com/office/officeart/2005/8/layout/cycle3"/>
    <dgm:cxn modelId="{DFB046DF-4EFB-45EC-9921-629512D1AA88}" type="presParOf" srcId="{5D40EF73-849A-435E-904B-6C31B0E4604A}" destId="{46B39DAC-B9EE-4A9C-BB61-3E20DA56CEE0}" srcOrd="0" destOrd="0" presId="urn:microsoft.com/office/officeart/2005/8/layout/cycle3"/>
    <dgm:cxn modelId="{FFC326B0-6EA5-4F07-87DD-FE728FCD1355}" type="presParOf" srcId="{5D40EF73-849A-435E-904B-6C31B0E4604A}" destId="{E9952634-3A50-409A-878E-2BC15B82065E}" srcOrd="1" destOrd="0" presId="urn:microsoft.com/office/officeart/2005/8/layout/cycle3"/>
    <dgm:cxn modelId="{AFC66AE7-EB9B-474F-8E6C-6D5229760D40}" type="presParOf" srcId="{5D40EF73-849A-435E-904B-6C31B0E4604A}" destId="{D35FA543-1A17-4D46-85DE-0E3CFA8434C4}" srcOrd="2" destOrd="0" presId="urn:microsoft.com/office/officeart/2005/8/layout/cycle3"/>
    <dgm:cxn modelId="{B7BE1A75-39B3-4284-A7CD-F3D7933D8F3B}" type="presParOf" srcId="{5D40EF73-849A-435E-904B-6C31B0E4604A}" destId="{5E88D76E-4050-408D-AACF-921A5DFE0B0C}" srcOrd="3" destOrd="0" presId="urn:microsoft.com/office/officeart/2005/8/layout/cycle3"/>
    <dgm:cxn modelId="{17D51FD4-AF2A-423C-B638-F2C3F85F7D54}" type="presParOf" srcId="{5D40EF73-849A-435E-904B-6C31B0E4604A}" destId="{2793F076-B95F-40AA-93F6-6AD31AC49EB5}" srcOrd="4" destOrd="0" presId="urn:microsoft.com/office/officeart/2005/8/layout/cycle3"/>
    <dgm:cxn modelId="{817CF07A-A233-45A4-874A-1E3BCE948B91}" type="presParOf" srcId="{5D40EF73-849A-435E-904B-6C31B0E4604A}" destId="{78C7BB46-8F01-4A1A-A9D9-F8CAA4868C3B}" srcOrd="5" destOrd="0" presId="urn:microsoft.com/office/officeart/2005/8/layout/cycle3"/>
    <dgm:cxn modelId="{8CFF372B-2207-4DE6-B37A-3B42983A588D}" type="presParOf" srcId="{5D40EF73-849A-435E-904B-6C31B0E4604A}" destId="{850558E3-038D-49C4-8354-6E9D02522F1D}"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52634-3A50-409A-878E-2BC15B82065E}">
      <dsp:nvSpPr>
        <dsp:cNvPr id="0" name=""/>
        <dsp:cNvSpPr/>
      </dsp:nvSpPr>
      <dsp:spPr>
        <a:xfrm>
          <a:off x="694317" y="297849"/>
          <a:ext cx="5338237" cy="5338237"/>
        </a:xfrm>
        <a:prstGeom prst="circularArrow">
          <a:avLst>
            <a:gd name="adj1" fmla="val 5274"/>
            <a:gd name="adj2" fmla="val 312630"/>
            <a:gd name="adj3" fmla="val 14251647"/>
            <a:gd name="adj4" fmla="val 17113271"/>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B39DAC-B9EE-4A9C-BB61-3E20DA56CEE0}">
      <dsp:nvSpPr>
        <dsp:cNvPr id="0" name=""/>
        <dsp:cNvSpPr/>
      </dsp:nvSpPr>
      <dsp:spPr>
        <a:xfrm>
          <a:off x="2362194" y="304803"/>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Privacy Rule</a:t>
          </a:r>
          <a:endParaRPr lang="en-US" sz="1800" kern="1200" dirty="0"/>
        </a:p>
      </dsp:txBody>
      <dsp:txXfrm>
        <a:off x="2411071" y="353680"/>
        <a:ext cx="1904728" cy="903487"/>
      </dsp:txXfrm>
    </dsp:sp>
    <dsp:sp modelId="{D35FA543-1A17-4D46-85DE-0E3CFA8434C4}">
      <dsp:nvSpPr>
        <dsp:cNvPr id="0" name=""/>
        <dsp:cNvSpPr/>
      </dsp:nvSpPr>
      <dsp:spPr>
        <a:xfrm>
          <a:off x="4855517" y="1904989"/>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Security Rule</a:t>
          </a:r>
          <a:endParaRPr lang="en-US" sz="1800" kern="1200" dirty="0"/>
        </a:p>
      </dsp:txBody>
      <dsp:txXfrm>
        <a:off x="4904394" y="1953866"/>
        <a:ext cx="1904728" cy="903487"/>
      </dsp:txXfrm>
    </dsp:sp>
    <dsp:sp modelId="{5E88D76E-4050-408D-AACF-921A5DFE0B0C}">
      <dsp:nvSpPr>
        <dsp:cNvPr id="0" name=""/>
        <dsp:cNvSpPr/>
      </dsp:nvSpPr>
      <dsp:spPr>
        <a:xfrm>
          <a:off x="4267187" y="3886197"/>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Enforcement Rule</a:t>
          </a:r>
          <a:endParaRPr lang="en-US" sz="1800" kern="1200" dirty="0"/>
        </a:p>
      </dsp:txBody>
      <dsp:txXfrm>
        <a:off x="4316064" y="3935074"/>
        <a:ext cx="1904728" cy="903487"/>
      </dsp:txXfrm>
    </dsp:sp>
    <dsp:sp modelId="{2793F076-B95F-40AA-93F6-6AD31AC49EB5}">
      <dsp:nvSpPr>
        <dsp:cNvPr id="0" name=""/>
        <dsp:cNvSpPr/>
      </dsp:nvSpPr>
      <dsp:spPr>
        <a:xfrm>
          <a:off x="952504" y="3886199"/>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Unique Identifiers Rule</a:t>
          </a:r>
          <a:endParaRPr lang="en-US" sz="1800" kern="1200" dirty="0"/>
        </a:p>
      </dsp:txBody>
      <dsp:txXfrm>
        <a:off x="1001381" y="3935076"/>
        <a:ext cx="1904728" cy="903487"/>
      </dsp:txXfrm>
    </dsp:sp>
    <dsp:sp modelId="{78C7BB46-8F01-4A1A-A9D9-F8CAA4868C3B}">
      <dsp:nvSpPr>
        <dsp:cNvPr id="0" name=""/>
        <dsp:cNvSpPr/>
      </dsp:nvSpPr>
      <dsp:spPr>
        <a:xfrm>
          <a:off x="38094" y="1752591"/>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Transactions &amp; Code Sets Rule</a:t>
          </a:r>
          <a:endParaRPr lang="en-US" sz="1800" kern="1200" dirty="0"/>
        </a:p>
      </dsp:txBody>
      <dsp:txXfrm>
        <a:off x="86971" y="1801468"/>
        <a:ext cx="1904728" cy="903487"/>
      </dsp:txXfrm>
    </dsp:sp>
    <dsp:sp modelId="{850558E3-038D-49C4-8354-6E9D02522F1D}">
      <dsp:nvSpPr>
        <dsp:cNvPr id="0" name=""/>
        <dsp:cNvSpPr/>
      </dsp:nvSpPr>
      <dsp:spPr>
        <a:xfrm>
          <a:off x="2209800" y="1600200"/>
          <a:ext cx="2459689" cy="19156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HIPAA</a:t>
          </a:r>
          <a:endParaRPr lang="en-US" sz="1800" kern="1200" dirty="0"/>
        </a:p>
      </dsp:txBody>
      <dsp:txXfrm>
        <a:off x="2303314" y="1693714"/>
        <a:ext cx="2272661" cy="172861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7/13/2018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7/13/2018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7/13/2018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7/13/2018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7/13/2018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7/13/2018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7/13/2018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7/13/2018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7/13/2018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7/13/2018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7/13/2018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7/13/2018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youtu.be/4N5dvGpVUG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onesourcedoc.com/glog/bid/95168/10-Examples-of-HIPAA-Violations" TargetMode="External"/><Relationship Id="rId2" Type="http://schemas.openxmlformats.org/officeDocument/2006/relationships/hyperlink" Target="http://www.osha.gov/Publications/OSHA-factsheet-HIPPA-whistle.pdf" TargetMode="External"/><Relationship Id="rId1" Type="http://schemas.openxmlformats.org/officeDocument/2006/relationships/slideLayout" Target="../slideLayouts/slideLayout2.xml"/><Relationship Id="rId5" Type="http://schemas.openxmlformats.org/officeDocument/2006/relationships/hyperlink" Target="https://www.medprodisposal.com/20-catastrophic-hipaa-violation-cases-to-open-your-eyes/" TargetMode="External"/><Relationship Id="rId4" Type="http://schemas.openxmlformats.org/officeDocument/2006/relationships/hyperlink" Target="https://www.unitypoint.org/compliance-with-health-insurance-portability-and-accountability-act-hipaa.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HIPAA</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By: Elizabeth A. Cummings RN BSN MSN  </a:t>
            </a:r>
          </a:p>
          <a:p>
            <a:r>
              <a:rPr lang="en-US" dirty="0" smtClean="0"/>
              <a:t>June 2018</a:t>
            </a:r>
            <a:endParaRPr lang="en-US" dirty="0"/>
          </a:p>
        </p:txBody>
      </p:sp>
    </p:spTree>
    <p:extLst>
      <p:ext uri="{BB962C8B-B14F-4D97-AF65-F5344CB8AC3E}">
        <p14:creationId xmlns:p14="http://schemas.microsoft.com/office/powerpoint/2010/main" val="3835093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you use PHI</a:t>
            </a:r>
            <a:endParaRPr lang="en-US" dirty="0"/>
          </a:p>
        </p:txBody>
      </p:sp>
      <p:sp>
        <p:nvSpPr>
          <p:cNvPr id="3" name="Content Placeholder 2"/>
          <p:cNvSpPr>
            <a:spLocks noGrp="1"/>
          </p:cNvSpPr>
          <p:nvPr>
            <p:ph idx="1"/>
          </p:nvPr>
        </p:nvSpPr>
        <p:spPr/>
        <p:txBody>
          <a:bodyPr>
            <a:normAutofit/>
          </a:bodyPr>
          <a:lstStyle/>
          <a:p>
            <a:r>
              <a:rPr lang="en-US" sz="2400" dirty="0" smtClean="0"/>
              <a:t>Only use for 	</a:t>
            </a:r>
          </a:p>
          <a:p>
            <a:pPr lvl="1"/>
            <a:r>
              <a:rPr lang="en-US" sz="2400" dirty="0" smtClean="0"/>
              <a:t>Treatment</a:t>
            </a:r>
          </a:p>
          <a:p>
            <a:pPr lvl="1"/>
            <a:r>
              <a:rPr lang="en-US" sz="2400" dirty="0" smtClean="0"/>
              <a:t>Payment</a:t>
            </a:r>
          </a:p>
          <a:p>
            <a:pPr lvl="1"/>
            <a:r>
              <a:rPr lang="en-US" sz="2400" dirty="0" smtClean="0"/>
              <a:t>Health Care Operations</a:t>
            </a:r>
            <a:endParaRPr lang="en-US" sz="2400" dirty="0"/>
          </a:p>
        </p:txBody>
      </p:sp>
    </p:spTree>
    <p:extLst>
      <p:ext uri="{BB962C8B-B14F-4D97-AF65-F5344CB8AC3E}">
        <p14:creationId xmlns:p14="http://schemas.microsoft.com/office/powerpoint/2010/main" val="385000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Privileged communications</a:t>
            </a:r>
            <a:endParaRPr lang="en-US" dirty="0"/>
          </a:p>
        </p:txBody>
      </p:sp>
      <p:sp>
        <p:nvSpPr>
          <p:cNvPr id="3" name="Content Placeholder 2"/>
          <p:cNvSpPr>
            <a:spLocks noGrp="1"/>
          </p:cNvSpPr>
          <p:nvPr>
            <p:ph idx="1"/>
          </p:nvPr>
        </p:nvSpPr>
        <p:spPr/>
        <p:txBody>
          <a:bodyPr>
            <a:normAutofit/>
          </a:bodyPr>
          <a:lstStyle/>
          <a:p>
            <a:r>
              <a:rPr lang="en-US" sz="2000" dirty="0" smtClean="0"/>
              <a:t>HIPAA (Health Insurance Portability and Accountability Act 1996)</a:t>
            </a:r>
          </a:p>
          <a:p>
            <a:pPr lvl="1"/>
            <a:r>
              <a:rPr lang="en-US" sz="2000" dirty="0" smtClean="0"/>
              <a:t>Security Rule- protect electronic records/faxes</a:t>
            </a:r>
          </a:p>
          <a:p>
            <a:pPr lvl="1"/>
            <a:r>
              <a:rPr lang="en-US" sz="2000" dirty="0" smtClean="0"/>
              <a:t>Privacy Rule-protect identifiable health information</a:t>
            </a:r>
          </a:p>
          <a:p>
            <a:r>
              <a:rPr lang="en-US" sz="2000" dirty="0" smtClean="0"/>
              <a:t>Protected Health Information (PHI) is privileged information</a:t>
            </a:r>
          </a:p>
          <a:p>
            <a:r>
              <a:rPr lang="en-US" sz="2000" dirty="0" smtClean="0"/>
              <a:t>Must be kept confidential</a:t>
            </a:r>
          </a:p>
          <a:p>
            <a:pPr lvl="1"/>
            <a:r>
              <a:rPr lang="en-US" sz="2000" dirty="0" smtClean="0"/>
              <a:t>Health care records</a:t>
            </a:r>
          </a:p>
          <a:p>
            <a:pPr lvl="1"/>
            <a:r>
              <a:rPr lang="en-US" sz="2000" dirty="0" smtClean="0"/>
              <a:t>Protects patient, patient information, health care providers, prevents fraudulent use of sensitive information</a:t>
            </a:r>
          </a:p>
          <a:p>
            <a:pPr lvl="1"/>
            <a:r>
              <a:rPr lang="en-US" sz="2000" dirty="0" smtClean="0"/>
              <a:t>Hospitals, all health care personnel, health insurance companies, financial providers, etc..</a:t>
            </a:r>
          </a:p>
          <a:p>
            <a:endParaRPr lang="en-US" dirty="0"/>
          </a:p>
        </p:txBody>
      </p:sp>
    </p:spTree>
    <p:extLst>
      <p:ext uri="{BB962C8B-B14F-4D97-AF65-F5344CB8AC3E}">
        <p14:creationId xmlns:p14="http://schemas.microsoft.com/office/powerpoint/2010/main" val="983354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patients have the right to:</a:t>
            </a:r>
            <a:endParaRPr lang="en-US" dirty="0"/>
          </a:p>
        </p:txBody>
      </p:sp>
      <p:sp>
        <p:nvSpPr>
          <p:cNvPr id="3" name="Content Placeholder 2"/>
          <p:cNvSpPr>
            <a:spLocks noGrp="1"/>
          </p:cNvSpPr>
          <p:nvPr>
            <p:ph idx="1"/>
          </p:nvPr>
        </p:nvSpPr>
        <p:spPr/>
        <p:txBody>
          <a:bodyPr>
            <a:normAutofit/>
          </a:bodyPr>
          <a:lstStyle/>
          <a:p>
            <a:pPr algn="ctr"/>
            <a:endParaRPr lang="en-US" sz="2800" dirty="0" smtClean="0"/>
          </a:p>
          <a:p>
            <a:pPr algn="ctr"/>
            <a:r>
              <a:rPr lang="en-US" sz="2800" dirty="0" smtClean="0"/>
              <a:t>Know where their information is going and why</a:t>
            </a:r>
            <a:endParaRPr lang="en-US" sz="2800" dirty="0"/>
          </a:p>
        </p:txBody>
      </p:sp>
    </p:spTree>
    <p:extLst>
      <p:ext uri="{BB962C8B-B14F-4D97-AF65-F5344CB8AC3E}">
        <p14:creationId xmlns:p14="http://schemas.microsoft.com/office/powerpoint/2010/main" val="2149008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Patient Information</a:t>
            </a:r>
            <a:endParaRPr lang="en-US" dirty="0"/>
          </a:p>
        </p:txBody>
      </p:sp>
      <p:sp>
        <p:nvSpPr>
          <p:cNvPr id="8" name="Content Placeholder 7"/>
          <p:cNvSpPr>
            <a:spLocks noGrp="1"/>
          </p:cNvSpPr>
          <p:nvPr>
            <p:ph sz="half" idx="1"/>
          </p:nvPr>
        </p:nvSpPr>
        <p:spPr/>
        <p:txBody>
          <a:bodyPr>
            <a:normAutofit lnSpcReduction="10000"/>
          </a:bodyPr>
          <a:lstStyle/>
          <a:p>
            <a:r>
              <a:rPr lang="en-US" dirty="0" smtClean="0"/>
              <a:t>Name</a:t>
            </a:r>
          </a:p>
          <a:p>
            <a:r>
              <a:rPr lang="en-US" dirty="0" smtClean="0"/>
              <a:t>Address</a:t>
            </a:r>
          </a:p>
          <a:p>
            <a:r>
              <a:rPr lang="en-US" dirty="0" smtClean="0"/>
              <a:t>Date of birth</a:t>
            </a:r>
          </a:p>
          <a:p>
            <a:r>
              <a:rPr lang="en-US" dirty="0" smtClean="0"/>
              <a:t>Phone numbers</a:t>
            </a:r>
          </a:p>
          <a:p>
            <a:r>
              <a:rPr lang="en-US" dirty="0" smtClean="0"/>
              <a:t>Fax numbers</a:t>
            </a:r>
          </a:p>
          <a:p>
            <a:r>
              <a:rPr lang="en-US" dirty="0" smtClean="0"/>
              <a:t>Email address</a:t>
            </a:r>
          </a:p>
          <a:p>
            <a:r>
              <a:rPr lang="en-US" dirty="0" smtClean="0"/>
              <a:t>Social security number</a:t>
            </a:r>
          </a:p>
          <a:p>
            <a:r>
              <a:rPr lang="en-US" dirty="0" smtClean="0"/>
              <a:t>Medical record number</a:t>
            </a:r>
          </a:p>
          <a:p>
            <a:r>
              <a:rPr lang="en-US" dirty="0" smtClean="0"/>
              <a:t>Account numbers</a:t>
            </a:r>
          </a:p>
          <a:p>
            <a:r>
              <a:rPr lang="en-US" dirty="0" smtClean="0"/>
              <a:t>Admission and discharge dates</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Health plan and beneficiaries</a:t>
            </a:r>
          </a:p>
          <a:p>
            <a:r>
              <a:rPr lang="en-US" dirty="0" smtClean="0"/>
              <a:t>Certificate and license numbers</a:t>
            </a:r>
          </a:p>
          <a:p>
            <a:r>
              <a:rPr lang="en-US" dirty="0" smtClean="0"/>
              <a:t>Vehicle identifiers</a:t>
            </a:r>
          </a:p>
          <a:p>
            <a:r>
              <a:rPr lang="en-US" dirty="0" smtClean="0"/>
              <a:t>Device identifiers</a:t>
            </a:r>
          </a:p>
          <a:p>
            <a:r>
              <a:rPr lang="en-US" dirty="0" smtClean="0"/>
              <a:t>Full face photographs</a:t>
            </a:r>
          </a:p>
          <a:p>
            <a:r>
              <a:rPr lang="en-US" dirty="0" smtClean="0"/>
              <a:t>Biometric data (finger prints)</a:t>
            </a:r>
          </a:p>
          <a:p>
            <a:r>
              <a:rPr lang="en-US" dirty="0" smtClean="0"/>
              <a:t>IP addresses</a:t>
            </a:r>
          </a:p>
          <a:p>
            <a:r>
              <a:rPr lang="en-US" dirty="0" smtClean="0"/>
              <a:t>URLs</a:t>
            </a:r>
          </a:p>
          <a:p>
            <a:r>
              <a:rPr lang="en-US" dirty="0" smtClean="0"/>
              <a:t>Insurance account information</a:t>
            </a:r>
          </a:p>
          <a:p>
            <a:r>
              <a:rPr lang="en-US" dirty="0"/>
              <a:t>A</a:t>
            </a:r>
            <a:r>
              <a:rPr lang="en-US" dirty="0" smtClean="0"/>
              <a:t>ny other unique identifiers</a:t>
            </a:r>
            <a:endParaRPr lang="en-US" dirty="0"/>
          </a:p>
        </p:txBody>
      </p:sp>
    </p:spTree>
    <p:extLst>
      <p:ext uri="{BB962C8B-B14F-4D97-AF65-F5344CB8AC3E}">
        <p14:creationId xmlns:p14="http://schemas.microsoft.com/office/powerpoint/2010/main" val="697004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Patients have the right to:</a:t>
            </a:r>
            <a:endParaRPr lang="en-US" dirty="0"/>
          </a:p>
        </p:txBody>
      </p:sp>
      <p:sp>
        <p:nvSpPr>
          <p:cNvPr id="6" name="Content Placeholder 5"/>
          <p:cNvSpPr>
            <a:spLocks noGrp="1"/>
          </p:cNvSpPr>
          <p:nvPr>
            <p:ph idx="1"/>
          </p:nvPr>
        </p:nvSpPr>
        <p:spPr/>
        <p:txBody>
          <a:bodyPr>
            <a:normAutofit/>
          </a:bodyPr>
          <a:lstStyle/>
          <a:p>
            <a:r>
              <a:rPr lang="en-US" sz="2400" dirty="0" smtClean="0"/>
              <a:t>Access their own Personal Health Information (PHI)</a:t>
            </a:r>
          </a:p>
          <a:p>
            <a:r>
              <a:rPr lang="en-US" sz="2400" dirty="0" smtClean="0"/>
              <a:t>Amend or correct inaccurate PHI</a:t>
            </a:r>
          </a:p>
          <a:p>
            <a:r>
              <a:rPr lang="en-US" sz="2400" dirty="0" smtClean="0"/>
              <a:t>Restrictions of who can have access to PHI</a:t>
            </a:r>
          </a:p>
          <a:p>
            <a:r>
              <a:rPr lang="en-US" sz="2400" dirty="0" smtClean="0"/>
              <a:t>Accounting of how PHI is used</a:t>
            </a:r>
          </a:p>
          <a:p>
            <a:r>
              <a:rPr lang="en-US" sz="2400" dirty="0" smtClean="0"/>
              <a:t>Notice of how PHI is disclosed</a:t>
            </a:r>
          </a:p>
          <a:p>
            <a:r>
              <a:rPr lang="en-US" sz="2400" dirty="0" smtClean="0"/>
              <a:t>File a complaint</a:t>
            </a:r>
          </a:p>
        </p:txBody>
      </p:sp>
    </p:spTree>
    <p:extLst>
      <p:ext uri="{BB962C8B-B14F-4D97-AF65-F5344CB8AC3E}">
        <p14:creationId xmlns:p14="http://schemas.microsoft.com/office/powerpoint/2010/main" val="2553434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Patient</a:t>
            </a:r>
            <a:endParaRPr lang="en-US" dirty="0"/>
          </a:p>
        </p:txBody>
      </p:sp>
      <p:sp>
        <p:nvSpPr>
          <p:cNvPr id="3" name="Content Placeholder 2"/>
          <p:cNvSpPr>
            <a:spLocks noGrp="1"/>
          </p:cNvSpPr>
          <p:nvPr>
            <p:ph idx="1"/>
          </p:nvPr>
        </p:nvSpPr>
        <p:spPr/>
        <p:txBody>
          <a:bodyPr>
            <a:normAutofit/>
          </a:bodyPr>
          <a:lstStyle/>
          <a:p>
            <a:r>
              <a:rPr lang="en-US" dirty="0" smtClean="0"/>
              <a:t>You have the right to keep your health information private</a:t>
            </a:r>
          </a:p>
          <a:p>
            <a:r>
              <a:rPr lang="en-US" dirty="0" smtClean="0"/>
              <a:t>You must sign an authorization to have your information shared with others</a:t>
            </a:r>
          </a:p>
          <a:p>
            <a:r>
              <a:rPr lang="en-US" dirty="0" smtClean="0"/>
              <a:t>You can ask to know who your information has been shared with</a:t>
            </a:r>
          </a:p>
          <a:p>
            <a:r>
              <a:rPr lang="en-US" dirty="0" smtClean="0"/>
              <a:t>In some cases your information must be shared with the police, CDC, etc..</a:t>
            </a:r>
          </a:p>
          <a:p>
            <a:r>
              <a:rPr lang="en-US" dirty="0" smtClean="0"/>
              <a:t>You have a right to look at your chart and ask for copies</a:t>
            </a:r>
          </a:p>
          <a:p>
            <a:r>
              <a:rPr lang="en-US" dirty="0" smtClean="0"/>
              <a:t>Right to file a complaint if violation occurs</a:t>
            </a:r>
            <a:endParaRPr lang="en-US" dirty="0"/>
          </a:p>
        </p:txBody>
      </p:sp>
    </p:spTree>
    <p:extLst>
      <p:ext uri="{BB962C8B-B14F-4D97-AF65-F5344CB8AC3E}">
        <p14:creationId xmlns:p14="http://schemas.microsoft.com/office/powerpoint/2010/main" val="1163180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HIPAA does not apply to:</a:t>
            </a:r>
            <a:endParaRPr lang="en-US" dirty="0"/>
          </a:p>
        </p:txBody>
      </p:sp>
      <p:sp>
        <p:nvSpPr>
          <p:cNvPr id="6" name="Content Placeholder 5"/>
          <p:cNvSpPr>
            <a:spLocks noGrp="1"/>
          </p:cNvSpPr>
          <p:nvPr>
            <p:ph idx="1"/>
          </p:nvPr>
        </p:nvSpPr>
        <p:spPr/>
        <p:txBody>
          <a:bodyPr>
            <a:normAutofit/>
          </a:bodyPr>
          <a:lstStyle/>
          <a:p>
            <a:r>
              <a:rPr lang="en-US" sz="2400" dirty="0" smtClean="0"/>
              <a:t>Workman’s compensation cases</a:t>
            </a:r>
          </a:p>
          <a:p>
            <a:r>
              <a:rPr lang="en-US" sz="2400" dirty="0" smtClean="0"/>
              <a:t>Law enforcement purposes</a:t>
            </a:r>
          </a:p>
          <a:p>
            <a:r>
              <a:rPr lang="en-US" sz="2400" dirty="0" smtClean="0"/>
              <a:t>Victims of abuse</a:t>
            </a:r>
          </a:p>
          <a:p>
            <a:r>
              <a:rPr lang="en-US" sz="2400" dirty="0" smtClean="0"/>
              <a:t>Health oversight</a:t>
            </a:r>
          </a:p>
          <a:p>
            <a:r>
              <a:rPr lang="en-US" sz="2400" dirty="0" smtClean="0"/>
              <a:t>Public health purposes</a:t>
            </a:r>
            <a:endParaRPr lang="en-US" sz="2400" dirty="0"/>
          </a:p>
        </p:txBody>
      </p:sp>
    </p:spTree>
    <p:extLst>
      <p:ext uri="{BB962C8B-B14F-4D97-AF65-F5344CB8AC3E}">
        <p14:creationId xmlns:p14="http://schemas.microsoft.com/office/powerpoint/2010/main" val="1971180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2667000" y="457200"/>
          <a:ext cx="6858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7981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HIPAA Violations</a:t>
            </a:r>
            <a:endParaRPr lang="en-US" dirty="0"/>
          </a:p>
        </p:txBody>
      </p:sp>
      <p:sp>
        <p:nvSpPr>
          <p:cNvPr id="3" name="Content Placeholder 2"/>
          <p:cNvSpPr>
            <a:spLocks noGrp="1"/>
          </p:cNvSpPr>
          <p:nvPr>
            <p:ph idx="1"/>
          </p:nvPr>
        </p:nvSpPr>
        <p:spPr/>
        <p:txBody>
          <a:bodyPr/>
          <a:lstStyle/>
          <a:p>
            <a:r>
              <a:rPr lang="en-US" dirty="0" smtClean="0"/>
              <a:t>Absence of a “Right to Revoke” Clause</a:t>
            </a:r>
          </a:p>
          <a:p>
            <a:r>
              <a:rPr lang="en-US" dirty="0" smtClean="0"/>
              <a:t>Release of the wrong patient information</a:t>
            </a:r>
          </a:p>
          <a:p>
            <a:r>
              <a:rPr lang="en-US" dirty="0" smtClean="0"/>
              <a:t>Release of unauthorized health information</a:t>
            </a:r>
          </a:p>
          <a:p>
            <a:r>
              <a:rPr lang="en-US" dirty="0" smtClean="0"/>
              <a:t>Release of information to an undesignated party</a:t>
            </a:r>
          </a:p>
          <a:p>
            <a:r>
              <a:rPr lang="en-US" dirty="0" smtClean="0"/>
              <a:t>Failure to adhere to the authorization expiration date</a:t>
            </a:r>
            <a:endParaRPr lang="en-US" dirty="0"/>
          </a:p>
        </p:txBody>
      </p:sp>
    </p:spTree>
    <p:extLst>
      <p:ext uri="{BB962C8B-B14F-4D97-AF65-F5344CB8AC3E}">
        <p14:creationId xmlns:p14="http://schemas.microsoft.com/office/powerpoint/2010/main" val="3706566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Lack of patient signature on HIPAA form</a:t>
            </a:r>
          </a:p>
          <a:p>
            <a:r>
              <a:rPr lang="en-US" dirty="0" smtClean="0"/>
              <a:t>Improper disposal of patient records</a:t>
            </a:r>
          </a:p>
          <a:p>
            <a:r>
              <a:rPr lang="en-US" dirty="0" smtClean="0"/>
              <a:t>Unprotected storage of private health information</a:t>
            </a:r>
          </a:p>
          <a:p>
            <a:r>
              <a:rPr lang="en-US" dirty="0" smtClean="0"/>
              <a:t>Failure to promptly release information to patients</a:t>
            </a:r>
          </a:p>
          <a:p>
            <a:r>
              <a:rPr lang="en-US" dirty="0" smtClean="0"/>
              <a:t>Small-scale snooping</a:t>
            </a:r>
            <a:endParaRPr lang="en-US" dirty="0"/>
          </a:p>
        </p:txBody>
      </p:sp>
    </p:spTree>
    <p:extLst>
      <p:ext uri="{BB962C8B-B14F-4D97-AF65-F5344CB8AC3E}">
        <p14:creationId xmlns:p14="http://schemas.microsoft.com/office/powerpoint/2010/main" val="3027623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HIPAA?		</a:t>
            </a:r>
            <a:endParaRPr lang="en-US" dirty="0"/>
          </a:p>
        </p:txBody>
      </p:sp>
      <p:sp>
        <p:nvSpPr>
          <p:cNvPr id="3" name="Content Placeholder 2"/>
          <p:cNvSpPr>
            <a:spLocks noGrp="1"/>
          </p:cNvSpPr>
          <p:nvPr>
            <p:ph idx="1"/>
          </p:nvPr>
        </p:nvSpPr>
        <p:spPr/>
        <p:txBody>
          <a:bodyPr>
            <a:normAutofit/>
          </a:bodyPr>
          <a:lstStyle/>
          <a:p>
            <a:r>
              <a:rPr lang="en-US" sz="6600" dirty="0" smtClean="0"/>
              <a:t>Health Insurance Portability and Accountability Act </a:t>
            </a:r>
            <a:endParaRPr lang="en-US" sz="6600" dirty="0"/>
          </a:p>
        </p:txBody>
      </p:sp>
    </p:spTree>
    <p:extLst>
      <p:ext uri="{BB962C8B-B14F-4D97-AF65-F5344CB8AC3E}">
        <p14:creationId xmlns:p14="http://schemas.microsoft.com/office/powerpoint/2010/main" val="209820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Patients have the right to have all personal health information kept private except when mandated by law?</a:t>
            </a:r>
          </a:p>
          <a:p>
            <a:endParaRPr lang="en-US" dirty="0"/>
          </a:p>
          <a:p>
            <a:r>
              <a:rPr lang="en-US" dirty="0" smtClean="0"/>
              <a:t>True</a:t>
            </a:r>
          </a:p>
          <a:p>
            <a:r>
              <a:rPr lang="en-US" dirty="0" smtClean="0"/>
              <a:t>False</a:t>
            </a:r>
            <a:endParaRPr lang="en-US" dirty="0"/>
          </a:p>
        </p:txBody>
      </p:sp>
    </p:spTree>
    <p:extLst>
      <p:ext uri="{BB962C8B-B14F-4D97-AF65-F5344CB8AC3E}">
        <p14:creationId xmlns:p14="http://schemas.microsoft.com/office/powerpoint/2010/main" val="1850676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lstStyle/>
          <a:p>
            <a:r>
              <a:rPr lang="en-US" dirty="0" smtClean="0"/>
              <a:t>Patients have the right to have all personal health information kept private except when mandated by law?</a:t>
            </a:r>
          </a:p>
          <a:p>
            <a:endParaRPr lang="en-US" dirty="0"/>
          </a:p>
          <a:p>
            <a:r>
              <a:rPr lang="en-US" dirty="0" smtClean="0">
                <a:solidFill>
                  <a:srgbClr val="C00000"/>
                </a:solidFill>
              </a:rPr>
              <a:t>True</a:t>
            </a:r>
          </a:p>
          <a:p>
            <a:r>
              <a:rPr lang="en-US" dirty="0" smtClean="0"/>
              <a:t>False</a:t>
            </a:r>
            <a:endParaRPr lang="en-US" dirty="0"/>
          </a:p>
        </p:txBody>
      </p:sp>
    </p:spTree>
    <p:extLst>
      <p:ext uri="{BB962C8B-B14F-4D97-AF65-F5344CB8AC3E}">
        <p14:creationId xmlns:p14="http://schemas.microsoft.com/office/powerpoint/2010/main" val="4219266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Does NOT Protect or Prevent</a:t>
            </a:r>
            <a:endParaRPr lang="en-US" dirty="0"/>
          </a:p>
        </p:txBody>
      </p:sp>
      <p:sp>
        <p:nvSpPr>
          <p:cNvPr id="3" name="Content Placeholder 2"/>
          <p:cNvSpPr>
            <a:spLocks noGrp="1"/>
          </p:cNvSpPr>
          <p:nvPr>
            <p:ph idx="1"/>
          </p:nvPr>
        </p:nvSpPr>
        <p:spPr/>
        <p:txBody>
          <a:bodyPr>
            <a:normAutofit/>
          </a:bodyPr>
          <a:lstStyle/>
          <a:p>
            <a:r>
              <a:rPr lang="en-US" dirty="0" smtClean="0"/>
              <a:t>Protect employee records</a:t>
            </a:r>
          </a:p>
          <a:p>
            <a:r>
              <a:rPr lang="en-US" dirty="0" smtClean="0"/>
              <a:t>Prevent employers from asking for a doctor’s note if you are sick</a:t>
            </a:r>
          </a:p>
          <a:p>
            <a:r>
              <a:rPr lang="en-US" dirty="0" smtClean="0"/>
              <a:t>Protect when a state or federal law mandates that certain health information must be reported</a:t>
            </a:r>
          </a:p>
          <a:p>
            <a:r>
              <a:rPr lang="en-US" dirty="0" smtClean="0"/>
              <a:t>Protect when public health situations arise (CDC &amp; FDA)</a:t>
            </a:r>
          </a:p>
          <a:p>
            <a:r>
              <a:rPr lang="en-US" dirty="0" smtClean="0"/>
              <a:t>Protect when government officials request for information</a:t>
            </a:r>
          </a:p>
          <a:p>
            <a:r>
              <a:rPr lang="en-US" dirty="0" smtClean="0"/>
              <a:t>Prevent incidental disclosures that are an unavoidable by-product of permitted uses or disclosures</a:t>
            </a:r>
          </a:p>
          <a:p>
            <a:endParaRPr lang="en-US" dirty="0" smtClean="0"/>
          </a:p>
          <a:p>
            <a:endParaRPr lang="en-US" dirty="0"/>
          </a:p>
        </p:txBody>
      </p:sp>
    </p:spTree>
    <p:extLst>
      <p:ext uri="{BB962C8B-B14F-4D97-AF65-F5344CB8AC3E}">
        <p14:creationId xmlns:p14="http://schemas.microsoft.com/office/powerpoint/2010/main" val="738712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P</a:t>
            </a:r>
            <a:r>
              <a:rPr lang="en-US" dirty="0" smtClean="0"/>
              <a:t>revent the use or disclosure of information for licensing, audits or investigation</a:t>
            </a:r>
          </a:p>
          <a:p>
            <a:r>
              <a:rPr lang="en-US" dirty="0" smtClean="0"/>
              <a:t>Prevent the disclosure of information for judicial and administrative proceedings</a:t>
            </a:r>
          </a:p>
          <a:p>
            <a:r>
              <a:rPr lang="en-US" dirty="0" smtClean="0"/>
              <a:t>Prevent the disclosure of information for law enforcement purposes</a:t>
            </a:r>
          </a:p>
          <a:p>
            <a:r>
              <a:rPr lang="en-US" dirty="0" smtClean="0"/>
              <a:t>Prevent the disclosure to a medical examiner to identify a deceased person or to determine the cause of death</a:t>
            </a:r>
          </a:p>
          <a:p>
            <a:r>
              <a:rPr lang="en-US" dirty="0" smtClean="0"/>
              <a:t>Prevent the uses or disclosures for health related research</a:t>
            </a:r>
          </a:p>
          <a:p>
            <a:endParaRPr lang="en-US" dirty="0"/>
          </a:p>
        </p:txBody>
      </p:sp>
    </p:spTree>
    <p:extLst>
      <p:ext uri="{BB962C8B-B14F-4D97-AF65-F5344CB8AC3E}">
        <p14:creationId xmlns:p14="http://schemas.microsoft.com/office/powerpoint/2010/main" val="390438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a:bodyPr>
          <a:lstStyle/>
          <a:p>
            <a:r>
              <a:rPr lang="en-US" dirty="0" smtClean="0"/>
              <a:t>Prevent uses and disclosure to prevent a serious threat to health or safety</a:t>
            </a:r>
          </a:p>
          <a:p>
            <a:r>
              <a:rPr lang="en-US" dirty="0" smtClean="0"/>
              <a:t>Prevent the uses or disclosure of information related to specialized government function (military purposes, foreign services, etc..)</a:t>
            </a:r>
          </a:p>
          <a:p>
            <a:r>
              <a:rPr lang="en-US" dirty="0" smtClean="0"/>
              <a:t>Prevent disclosure of information related to worker’s compensation programs</a:t>
            </a:r>
          </a:p>
          <a:p>
            <a:r>
              <a:rPr lang="en-US" dirty="0" smtClean="0"/>
              <a:t>Prevent disclosure of information of a limited data set for research, public health, or health care operations</a:t>
            </a:r>
          </a:p>
          <a:p>
            <a:r>
              <a:rPr lang="en-US" dirty="0" smtClean="0"/>
              <a:t>Prevent disclosure of information to business associates who perform health care operations within the working facility a patient seeks services from</a:t>
            </a:r>
            <a:endParaRPr lang="en-US" dirty="0"/>
          </a:p>
        </p:txBody>
      </p:sp>
    </p:spTree>
    <p:extLst>
      <p:ext uri="{BB962C8B-B14F-4D97-AF65-F5344CB8AC3E}">
        <p14:creationId xmlns:p14="http://schemas.microsoft.com/office/powerpoint/2010/main" val="932505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True Stories of HIPAA Violations</a:t>
            </a:r>
            <a:endParaRPr lang="en-US" dirty="0"/>
          </a:p>
        </p:txBody>
      </p:sp>
      <p:sp>
        <p:nvSpPr>
          <p:cNvPr id="3" name="Content Placeholder 2"/>
          <p:cNvSpPr>
            <a:spLocks noGrp="1"/>
          </p:cNvSpPr>
          <p:nvPr>
            <p:ph idx="1"/>
          </p:nvPr>
        </p:nvSpPr>
        <p:spPr/>
        <p:txBody>
          <a:bodyPr/>
          <a:lstStyle/>
          <a:p>
            <a:r>
              <a:rPr lang="en-US" dirty="0" smtClean="0"/>
              <a:t>Arkansas: A physician and two co-workers plead guilty to HIPAA violations because they accessed a slain victim’s medical records to see if rumors related to cause of death were true</a:t>
            </a:r>
          </a:p>
          <a:p>
            <a:r>
              <a:rPr lang="en-US" dirty="0" smtClean="0"/>
              <a:t>Iowa: some medical staff plead guilty for looking up medical records of some of the University of Iowa Football team players</a:t>
            </a:r>
          </a:p>
        </p:txBody>
      </p:sp>
    </p:spTree>
    <p:extLst>
      <p:ext uri="{BB962C8B-B14F-4D97-AF65-F5344CB8AC3E}">
        <p14:creationId xmlns:p14="http://schemas.microsoft.com/office/powerpoint/2010/main" val="1262433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After being dismissed from his employment, a cardiothoracic surgeon viewed the records of his immediate supervisor, co-workers, and several celebrities. He was sentences to 4 months in jail and $2,000 fine</a:t>
            </a:r>
          </a:p>
          <a:p>
            <a:endParaRPr lang="en-US" dirty="0"/>
          </a:p>
          <a:p>
            <a:r>
              <a:rPr lang="en-US" dirty="0" smtClean="0"/>
              <a:t>A dermatology practice lost an </a:t>
            </a:r>
            <a:r>
              <a:rPr lang="en-US" dirty="0" smtClean="0"/>
              <a:t>unencrypted </a:t>
            </a:r>
            <a:r>
              <a:rPr lang="en-US" dirty="0" smtClean="0"/>
              <a:t>flash drive that contained PHI. They were fined $150,000 and was required to install a corrective action plan</a:t>
            </a:r>
          </a:p>
        </p:txBody>
      </p:sp>
    </p:spTree>
    <p:extLst>
      <p:ext uri="{BB962C8B-B14F-4D97-AF65-F5344CB8AC3E}">
        <p14:creationId xmlns:p14="http://schemas.microsoft.com/office/powerpoint/2010/main" val="2550682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Dr. Barry </a:t>
            </a:r>
            <a:r>
              <a:rPr lang="en-US" dirty="0" err="1" smtClean="0"/>
              <a:t>Helfmann</a:t>
            </a:r>
            <a:r>
              <a:rPr lang="en-US" dirty="0" smtClean="0"/>
              <a:t>, president-elect of the American Group Psychotherapy Association and his staff sent unpaid medical bills to a collection firm which contained CPT codes which can reveal patient diagnoses</a:t>
            </a:r>
          </a:p>
          <a:p>
            <a:endParaRPr lang="en-US" dirty="0"/>
          </a:p>
          <a:p>
            <a:r>
              <a:rPr lang="en-US" dirty="0" smtClean="0"/>
              <a:t>A former hospital worker was found in possession of several medical records. He was jailed for 18-months</a:t>
            </a:r>
          </a:p>
          <a:p>
            <a:endParaRPr lang="en-US" dirty="0"/>
          </a:p>
          <a:p>
            <a:r>
              <a:rPr lang="en-US" dirty="0" smtClean="0"/>
              <a:t>A Walgreen pharmacist shared information about a customer who once dated her husband</a:t>
            </a:r>
          </a:p>
          <a:p>
            <a:endParaRPr lang="en-US" dirty="0"/>
          </a:p>
          <a:p>
            <a:endParaRPr lang="en-US" dirty="0"/>
          </a:p>
        </p:txBody>
      </p:sp>
    </p:spTree>
    <p:extLst>
      <p:ext uri="{BB962C8B-B14F-4D97-AF65-F5344CB8AC3E}">
        <p14:creationId xmlns:p14="http://schemas.microsoft.com/office/powerpoint/2010/main" val="1440710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 respiratory therapist accessed 596 medical records in a 10-month timeframe. She was only authorized to view medical records of those she was treating at the time. </a:t>
            </a:r>
          </a:p>
          <a:p>
            <a:endParaRPr lang="en-US" dirty="0"/>
          </a:p>
          <a:p>
            <a:r>
              <a:rPr lang="en-US" dirty="0" smtClean="0"/>
              <a:t>A nurse sent 6 text messages to her sister in law warning her that her boyfriend was diagnosed with an STD</a:t>
            </a:r>
          </a:p>
          <a:p>
            <a:endParaRPr lang="en-US" dirty="0"/>
          </a:p>
          <a:p>
            <a:r>
              <a:rPr lang="en-US" dirty="0" smtClean="0"/>
              <a:t>A nurse shared patient information with her husband who was being sued by the patient due to a car accident. She faces a $250,000 fine and 10 years in prison</a:t>
            </a:r>
            <a:endParaRPr lang="en-US" dirty="0"/>
          </a:p>
        </p:txBody>
      </p:sp>
    </p:spTree>
    <p:extLst>
      <p:ext uri="{BB962C8B-B14F-4D97-AF65-F5344CB8AC3E}">
        <p14:creationId xmlns:p14="http://schemas.microsoft.com/office/powerpoint/2010/main" val="1624097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An orthopedic clinic hired an outside agency to convert all films to digital forms. There were no releases signed. The clinic was mandated to pay $750,000 and implement a corrective plan</a:t>
            </a:r>
          </a:p>
          <a:p>
            <a:endParaRPr lang="en-US" dirty="0"/>
          </a:p>
          <a:p>
            <a:r>
              <a:rPr lang="en-US" dirty="0" smtClean="0"/>
              <a:t>A staff member had a conversation with a patient in a public waiting room in regards to HIV testing</a:t>
            </a:r>
          </a:p>
          <a:p>
            <a:endParaRPr lang="en-US" dirty="0"/>
          </a:p>
          <a:p>
            <a:r>
              <a:rPr lang="en-US" dirty="0" smtClean="0"/>
              <a:t>An HIV patient asked the office manager to fax a copy of his medical record to his urologist but the office manager accidently faxed it to his employer. </a:t>
            </a:r>
            <a:endParaRPr lang="en-US" dirty="0"/>
          </a:p>
        </p:txBody>
      </p:sp>
    </p:spTree>
    <p:extLst>
      <p:ext uri="{BB962C8B-B14F-4D97-AF65-F5344CB8AC3E}">
        <p14:creationId xmlns:p14="http://schemas.microsoft.com/office/powerpoint/2010/main" val="778153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HIPAA come from and Why???</a:t>
            </a:r>
            <a:endParaRPr lang="en-US" dirty="0"/>
          </a:p>
        </p:txBody>
      </p:sp>
      <p:sp>
        <p:nvSpPr>
          <p:cNvPr id="3" name="Content Placeholder 2"/>
          <p:cNvSpPr>
            <a:spLocks noGrp="1"/>
          </p:cNvSpPr>
          <p:nvPr>
            <p:ph idx="1"/>
          </p:nvPr>
        </p:nvSpPr>
        <p:spPr/>
        <p:txBody>
          <a:bodyPr>
            <a:normAutofit/>
          </a:bodyPr>
          <a:lstStyle/>
          <a:p>
            <a:r>
              <a:rPr lang="en-US" sz="2000" dirty="0" smtClean="0"/>
              <a:t>Part of health care reform in 1996</a:t>
            </a:r>
          </a:p>
          <a:p>
            <a:r>
              <a:rPr lang="en-US" sz="2000" dirty="0" smtClean="0"/>
              <a:t>Introduced to congress by Kennedy-</a:t>
            </a:r>
            <a:r>
              <a:rPr lang="en-US" sz="2000" dirty="0" err="1" smtClean="0"/>
              <a:t>Kassebaum</a:t>
            </a:r>
            <a:r>
              <a:rPr lang="en-US" sz="2000" dirty="0" smtClean="0"/>
              <a:t> Bill. </a:t>
            </a:r>
          </a:p>
          <a:p>
            <a:r>
              <a:rPr lang="en-US" sz="2000" dirty="0" smtClean="0"/>
              <a:t>Two objectives:	</a:t>
            </a:r>
          </a:p>
          <a:p>
            <a:pPr lvl="1"/>
            <a:r>
              <a:rPr lang="en-US" sz="2000" dirty="0" smtClean="0"/>
              <a:t>Individuals would maintain health insurance between jobs.</a:t>
            </a:r>
          </a:p>
          <a:p>
            <a:pPr lvl="1"/>
            <a:r>
              <a:rPr lang="en-US" sz="2000" dirty="0" smtClean="0"/>
              <a:t>Ensure health information is secure and confidential</a:t>
            </a:r>
          </a:p>
        </p:txBody>
      </p:sp>
    </p:spTree>
    <p:extLst>
      <p:ext uri="{BB962C8B-B14F-4D97-AF65-F5344CB8AC3E}">
        <p14:creationId xmlns:p14="http://schemas.microsoft.com/office/powerpoint/2010/main" val="3518427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14 employees were dismissed do to viewing a high-profile patient’s chart.</a:t>
            </a:r>
          </a:p>
          <a:p>
            <a:endParaRPr lang="en-US" dirty="0"/>
          </a:p>
          <a:p>
            <a:r>
              <a:rPr lang="en-US" dirty="0" smtClean="0"/>
              <a:t>An employee at the University of Iowa’s Student Health Center made a comment to herself about a high profile student athlete’s positive pregnancy test. Another employee turned her in.</a:t>
            </a:r>
          </a:p>
          <a:p>
            <a:endParaRPr lang="en-US" dirty="0"/>
          </a:p>
          <a:p>
            <a:r>
              <a:rPr lang="en-US" dirty="0" smtClean="0"/>
              <a:t>A sales executive filled out prior authorization forms for patients and directly placed drug brochures into patient charts as a sales tactic. He was fined $10,000</a:t>
            </a:r>
            <a:endParaRPr lang="en-US" dirty="0"/>
          </a:p>
        </p:txBody>
      </p:sp>
    </p:spTree>
    <p:extLst>
      <p:ext uri="{BB962C8B-B14F-4D97-AF65-F5344CB8AC3E}">
        <p14:creationId xmlns:p14="http://schemas.microsoft.com/office/powerpoint/2010/main" val="2767997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13 employees at the UCLA Medical Center viewed Britney Spears’ medical record after her 2008 psychiatric hospitalization.</a:t>
            </a:r>
          </a:p>
          <a:p>
            <a:endParaRPr lang="en-US" dirty="0"/>
          </a:p>
          <a:p>
            <a:r>
              <a:rPr lang="en-US" dirty="0" smtClean="0"/>
              <a:t>A cardiac monitoring vendor’s laptop was stolen out of his car. It cost the vendor $2.5 million to settle related to third parties and potable digital media</a:t>
            </a:r>
          </a:p>
          <a:p>
            <a:endParaRPr lang="en-US" dirty="0"/>
          </a:p>
          <a:p>
            <a:r>
              <a:rPr lang="en-US" dirty="0" smtClean="0"/>
              <a:t>A healthcare worker accessed over 600 patient charts just to “read for </a:t>
            </a:r>
            <a:r>
              <a:rPr lang="en-US" dirty="0" smtClean="0"/>
              <a:t>leisure</a:t>
            </a:r>
            <a:r>
              <a:rPr lang="en-US" dirty="0" smtClean="0"/>
              <a:t>”</a:t>
            </a:r>
            <a:endParaRPr lang="en-US" dirty="0"/>
          </a:p>
        </p:txBody>
      </p:sp>
    </p:spTree>
    <p:extLst>
      <p:ext uri="{BB962C8B-B14F-4D97-AF65-F5344CB8AC3E}">
        <p14:creationId xmlns:p14="http://schemas.microsoft.com/office/powerpoint/2010/main" val="2763748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 health care worker commented on a social media post on Facebook. A patient died in the accident and the health care worker posted, “Should have worn her seatbelt”.</a:t>
            </a:r>
          </a:p>
          <a:p>
            <a:endParaRPr lang="en-US" dirty="0"/>
          </a:p>
          <a:p>
            <a:r>
              <a:rPr lang="en-US" dirty="0" smtClean="0"/>
              <a:t>A reality TV show (NY Med) accidently filmed two patients without consent. The hospital paid $2.2 million to settle the issue and also had to incorporate a correction plan.</a:t>
            </a:r>
          </a:p>
          <a:p>
            <a:endParaRPr lang="en-US" dirty="0"/>
          </a:p>
          <a:p>
            <a:r>
              <a:rPr lang="en-US" dirty="0" smtClean="0"/>
              <a:t>A group of five physicians paid $100,000 settlement involving an online shared calendar that showed surgical dates, clinical appointments, and such. The calendar was accessible by the general public.</a:t>
            </a:r>
            <a:endParaRPr lang="en-US" dirty="0"/>
          </a:p>
        </p:txBody>
      </p:sp>
    </p:spTree>
    <p:extLst>
      <p:ext uri="{BB962C8B-B14F-4D97-AF65-F5344CB8AC3E}">
        <p14:creationId xmlns:p14="http://schemas.microsoft.com/office/powerpoint/2010/main" val="27755588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 doctor out to lunch with a client- texting another doctor medical information about a patient, setting his phone on the table, and no shutting off the lit screen. </a:t>
            </a:r>
          </a:p>
          <a:p>
            <a:r>
              <a:rPr lang="en-US" dirty="0" smtClean="0"/>
              <a:t>Nurse accesses a patient’s medical records, shares the information with her husband, her husband calls and threatens the patient (patient and nurse’s husband collided in cars and there was a lawsuit). </a:t>
            </a:r>
            <a:endParaRPr lang="en-US" dirty="0"/>
          </a:p>
        </p:txBody>
      </p:sp>
    </p:spTree>
    <p:extLst>
      <p:ext uri="{BB962C8B-B14F-4D97-AF65-F5344CB8AC3E}">
        <p14:creationId xmlns:p14="http://schemas.microsoft.com/office/powerpoint/2010/main" val="348234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Husband and wife both seeing individual counselors in the same practice. The two counselors discussed the couple. The wife’s counselor shared the information about her husband’s conversations with his counselor then she filed for divorce and used the information against him. </a:t>
            </a:r>
            <a:endParaRPr lang="en-US" dirty="0"/>
          </a:p>
        </p:txBody>
      </p:sp>
    </p:spTree>
    <p:extLst>
      <p:ext uri="{BB962C8B-B14F-4D97-AF65-F5344CB8AC3E}">
        <p14:creationId xmlns:p14="http://schemas.microsoft.com/office/powerpoint/2010/main" val="1725452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Nurse works in ICU and accesses her mother and sister’s medical records, which has nothing to do with her job.</a:t>
            </a:r>
          </a:p>
          <a:p>
            <a:r>
              <a:rPr lang="en-US" dirty="0" smtClean="0"/>
              <a:t>Bored at work and looking at patient medical information that does not pertain to the care of YOUR patients</a:t>
            </a:r>
            <a:endParaRPr lang="en-US" dirty="0"/>
          </a:p>
        </p:txBody>
      </p:sp>
    </p:spTree>
    <p:extLst>
      <p:ext uri="{BB962C8B-B14F-4D97-AF65-F5344CB8AC3E}">
        <p14:creationId xmlns:p14="http://schemas.microsoft.com/office/powerpoint/2010/main" val="7876275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lstStyle/>
          <a:p>
            <a:r>
              <a:rPr lang="en-US" dirty="0" smtClean="0"/>
              <a:t>You cannot access your own records while you are working. </a:t>
            </a:r>
          </a:p>
          <a:p>
            <a:r>
              <a:rPr lang="en-US" dirty="0" smtClean="0"/>
              <a:t>You can only access PHI necessary to do your job.</a:t>
            </a:r>
          </a:p>
          <a:p>
            <a:r>
              <a:rPr lang="en-US" dirty="0" smtClean="0"/>
              <a:t>Viewing your own records is NOT necessary to do your job.</a:t>
            </a:r>
          </a:p>
        </p:txBody>
      </p:sp>
    </p:spTree>
    <p:extLst>
      <p:ext uri="{BB962C8B-B14F-4D97-AF65-F5344CB8AC3E}">
        <p14:creationId xmlns:p14="http://schemas.microsoft.com/office/powerpoint/2010/main" val="994156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t>
            </a:r>
            <a:endParaRPr lang="en-US" dirty="0"/>
          </a:p>
        </p:txBody>
      </p:sp>
      <p:sp>
        <p:nvSpPr>
          <p:cNvPr id="3" name="Content Placeholder 2"/>
          <p:cNvSpPr>
            <a:spLocks noGrp="1"/>
          </p:cNvSpPr>
          <p:nvPr>
            <p:ph idx="1"/>
          </p:nvPr>
        </p:nvSpPr>
        <p:spPr/>
        <p:txBody>
          <a:bodyPr>
            <a:normAutofit/>
          </a:bodyPr>
          <a:lstStyle/>
          <a:p>
            <a:r>
              <a:rPr lang="en-US" sz="2000" dirty="0" smtClean="0"/>
              <a:t>It is ok for me to access my family and friends PHI outside of my job responsibilities because they will not care and gave me verbal consent</a:t>
            </a:r>
          </a:p>
          <a:p>
            <a:pPr lvl="1"/>
            <a:endParaRPr lang="en-US" sz="2000" dirty="0"/>
          </a:p>
          <a:p>
            <a:pPr lvl="2"/>
            <a:r>
              <a:rPr lang="en-US" sz="2000" dirty="0" smtClean="0"/>
              <a:t>1. True</a:t>
            </a:r>
          </a:p>
          <a:p>
            <a:pPr lvl="2"/>
            <a:r>
              <a:rPr lang="en-US" sz="2000" dirty="0" smtClean="0"/>
              <a:t>2. False</a:t>
            </a:r>
            <a:endParaRPr lang="en-US" sz="2000" dirty="0"/>
          </a:p>
        </p:txBody>
      </p:sp>
    </p:spTree>
    <p:extLst>
      <p:ext uri="{BB962C8B-B14F-4D97-AF65-F5344CB8AC3E}">
        <p14:creationId xmlns:p14="http://schemas.microsoft.com/office/powerpoint/2010/main" val="18481973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Answer</a:t>
            </a:r>
            <a:endParaRPr lang="en-US" dirty="0"/>
          </a:p>
        </p:txBody>
      </p:sp>
      <p:sp>
        <p:nvSpPr>
          <p:cNvPr id="3" name="Content Placeholder 2"/>
          <p:cNvSpPr>
            <a:spLocks noGrp="1"/>
          </p:cNvSpPr>
          <p:nvPr>
            <p:ph idx="1"/>
          </p:nvPr>
        </p:nvSpPr>
        <p:spPr/>
        <p:txBody>
          <a:bodyPr>
            <a:normAutofit/>
          </a:bodyPr>
          <a:lstStyle/>
          <a:p>
            <a:r>
              <a:rPr lang="en-US" sz="2000" dirty="0" smtClean="0"/>
              <a:t>It is ok for me to access my family and friends PHI outside of my job responsibilities because they will not care and gave me verbal consent</a:t>
            </a:r>
          </a:p>
          <a:p>
            <a:pPr lvl="1"/>
            <a:endParaRPr lang="en-US" sz="2000" dirty="0"/>
          </a:p>
          <a:p>
            <a:pPr lvl="2"/>
            <a:r>
              <a:rPr lang="en-US" sz="2000" dirty="0" smtClean="0"/>
              <a:t>1. True</a:t>
            </a:r>
          </a:p>
          <a:p>
            <a:pPr lvl="2"/>
            <a:r>
              <a:rPr lang="en-US" sz="2000" dirty="0" smtClean="0">
                <a:solidFill>
                  <a:srgbClr val="FF0000"/>
                </a:solidFill>
              </a:rPr>
              <a:t>2. False</a:t>
            </a:r>
            <a:endParaRPr lang="en-US" sz="2000" dirty="0">
              <a:solidFill>
                <a:srgbClr val="FF0000"/>
              </a:solidFill>
            </a:endParaRPr>
          </a:p>
        </p:txBody>
      </p:sp>
    </p:spTree>
    <p:extLst>
      <p:ext uri="{BB962C8B-B14F-4D97-AF65-F5344CB8AC3E}">
        <p14:creationId xmlns:p14="http://schemas.microsoft.com/office/powerpoint/2010/main" val="2935356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Minimum information rule</a:t>
            </a:r>
          </a:p>
          <a:p>
            <a:pPr lvl="1"/>
            <a:r>
              <a:rPr lang="en-US" dirty="0" smtClean="0"/>
              <a:t>Only look up what you need to treat your patient. Anything above that is a violation of HIPAA!</a:t>
            </a:r>
            <a:endParaRPr lang="en-US" dirty="0"/>
          </a:p>
        </p:txBody>
      </p:sp>
    </p:spTree>
    <p:extLst>
      <p:ext uri="{BB962C8B-B14F-4D97-AF65-F5344CB8AC3E}">
        <p14:creationId xmlns:p14="http://schemas.microsoft.com/office/powerpoint/2010/main" val="594468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 charge of HIPAA</a:t>
            </a:r>
            <a:endParaRPr lang="en-US" dirty="0"/>
          </a:p>
        </p:txBody>
      </p:sp>
      <p:sp>
        <p:nvSpPr>
          <p:cNvPr id="3" name="Content Placeholder 2"/>
          <p:cNvSpPr>
            <a:spLocks noGrp="1"/>
          </p:cNvSpPr>
          <p:nvPr>
            <p:ph idx="1"/>
          </p:nvPr>
        </p:nvSpPr>
        <p:spPr/>
        <p:txBody>
          <a:bodyPr>
            <a:normAutofit/>
          </a:bodyPr>
          <a:lstStyle/>
          <a:p>
            <a:r>
              <a:rPr lang="en-US" sz="2800" dirty="0" smtClean="0"/>
              <a:t>HHS (Health and Human Services)</a:t>
            </a:r>
          </a:p>
          <a:p>
            <a:pPr lvl="1"/>
            <a:endParaRPr lang="en-US" sz="2800" dirty="0" smtClean="0"/>
          </a:p>
          <a:p>
            <a:pPr lvl="1"/>
            <a:r>
              <a:rPr lang="en-US" sz="2800" dirty="0" smtClean="0"/>
              <a:t>Civil Rights Department </a:t>
            </a:r>
          </a:p>
          <a:p>
            <a:pPr lvl="1"/>
            <a:r>
              <a:rPr lang="en-US" sz="2800" dirty="0" smtClean="0"/>
              <a:t>In charge of updates </a:t>
            </a:r>
          </a:p>
          <a:p>
            <a:pPr lvl="1"/>
            <a:r>
              <a:rPr lang="en-US" sz="2800" dirty="0" smtClean="0"/>
              <a:t>In charge of enforcing the rules!</a:t>
            </a:r>
            <a:endParaRPr lang="en-US" sz="2800" dirty="0"/>
          </a:p>
        </p:txBody>
      </p:sp>
    </p:spTree>
    <p:extLst>
      <p:ext uri="{BB962C8B-B14F-4D97-AF65-F5344CB8AC3E}">
        <p14:creationId xmlns:p14="http://schemas.microsoft.com/office/powerpoint/2010/main" val="2261868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Like </a:t>
            </a:r>
            <a:r>
              <a:rPr lang="en-US" dirty="0"/>
              <a:t>M</a:t>
            </a:r>
            <a:r>
              <a:rPr lang="en-US" dirty="0" smtClean="0"/>
              <a:t>edical </a:t>
            </a:r>
            <a:r>
              <a:rPr lang="en-US" dirty="0"/>
              <a:t>T</a:t>
            </a:r>
            <a:r>
              <a:rPr lang="en-US" dirty="0" smtClean="0"/>
              <a:t>reatment! </a:t>
            </a:r>
            <a:endParaRPr lang="en-US" dirty="0"/>
          </a:p>
        </p:txBody>
      </p:sp>
      <p:sp>
        <p:nvSpPr>
          <p:cNvPr id="3" name="Content Placeholder 2"/>
          <p:cNvSpPr>
            <a:spLocks noGrp="1"/>
          </p:cNvSpPr>
          <p:nvPr>
            <p:ph idx="1"/>
          </p:nvPr>
        </p:nvSpPr>
        <p:spPr/>
        <p:txBody>
          <a:bodyPr/>
          <a:lstStyle/>
          <a:p>
            <a:r>
              <a:rPr lang="en-US" dirty="0" smtClean="0"/>
              <a:t>Just like giving medications, performing surgery, providing therapy, etc….</a:t>
            </a:r>
          </a:p>
          <a:p>
            <a:pPr lvl="1"/>
            <a:r>
              <a:rPr lang="en-US" dirty="0" smtClean="0"/>
              <a:t>Establish who the patient is!</a:t>
            </a:r>
            <a:endParaRPr lang="en-US" dirty="0"/>
          </a:p>
        </p:txBody>
      </p:sp>
    </p:spTree>
    <p:extLst>
      <p:ext uri="{BB962C8B-B14F-4D97-AF65-F5344CB8AC3E}">
        <p14:creationId xmlns:p14="http://schemas.microsoft.com/office/powerpoint/2010/main" val="3440946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Obligations of Facilities</a:t>
            </a:r>
            <a:endParaRPr lang="en-US" dirty="0"/>
          </a:p>
        </p:txBody>
      </p:sp>
      <p:sp>
        <p:nvSpPr>
          <p:cNvPr id="3" name="Content Placeholder 2"/>
          <p:cNvSpPr>
            <a:spLocks noGrp="1"/>
          </p:cNvSpPr>
          <p:nvPr>
            <p:ph idx="1"/>
          </p:nvPr>
        </p:nvSpPr>
        <p:spPr/>
        <p:txBody>
          <a:bodyPr/>
          <a:lstStyle/>
          <a:p>
            <a:r>
              <a:rPr lang="en-US" dirty="0" smtClean="0"/>
              <a:t>Legally obligated to keep health information that identifies the patient private. </a:t>
            </a:r>
          </a:p>
          <a:p>
            <a:r>
              <a:rPr lang="en-US" dirty="0" smtClean="0"/>
              <a:t>Provide a copy of law to give you notice of the privacy policy</a:t>
            </a:r>
          </a:p>
          <a:p>
            <a:r>
              <a:rPr lang="en-US" dirty="0" smtClean="0"/>
              <a:t>Obtain consent if information must be shared outside of the facility</a:t>
            </a:r>
          </a:p>
          <a:p>
            <a:endParaRPr lang="en-US" dirty="0" smtClean="0"/>
          </a:p>
          <a:p>
            <a:endParaRPr lang="en-US" dirty="0"/>
          </a:p>
        </p:txBody>
      </p:sp>
    </p:spTree>
    <p:extLst>
      <p:ext uri="{BB962C8B-B14F-4D97-AF65-F5344CB8AC3E}">
        <p14:creationId xmlns:p14="http://schemas.microsoft.com/office/powerpoint/2010/main" val="1489908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protect patient information</a:t>
            </a:r>
            <a:endParaRPr lang="en-US" dirty="0"/>
          </a:p>
        </p:txBody>
      </p:sp>
      <p:sp>
        <p:nvSpPr>
          <p:cNvPr id="3" name="Content Placeholder 2"/>
          <p:cNvSpPr>
            <a:spLocks noGrp="1"/>
          </p:cNvSpPr>
          <p:nvPr>
            <p:ph idx="1"/>
          </p:nvPr>
        </p:nvSpPr>
        <p:spPr/>
        <p:txBody>
          <a:bodyPr>
            <a:normAutofit/>
          </a:bodyPr>
          <a:lstStyle/>
          <a:p>
            <a:r>
              <a:rPr lang="en-US" dirty="0" smtClean="0"/>
              <a:t>Don’t gossip</a:t>
            </a:r>
          </a:p>
          <a:p>
            <a:r>
              <a:rPr lang="en-US" dirty="0" smtClean="0"/>
              <a:t>Don’t repeat</a:t>
            </a:r>
          </a:p>
          <a:p>
            <a:r>
              <a:rPr lang="en-US" dirty="0" smtClean="0"/>
              <a:t>Learn codes of ethics</a:t>
            </a:r>
          </a:p>
          <a:p>
            <a:r>
              <a:rPr lang="en-US" dirty="0" smtClean="0"/>
              <a:t>Be aware of scope of practice</a:t>
            </a:r>
          </a:p>
          <a:p>
            <a:r>
              <a:rPr lang="en-US" dirty="0" smtClean="0"/>
              <a:t>Keep charts in a safe place</a:t>
            </a:r>
          </a:p>
          <a:p>
            <a:r>
              <a:rPr lang="en-US" dirty="0" smtClean="0"/>
              <a:t>Keep computers locked because health care records are privileged information</a:t>
            </a:r>
          </a:p>
          <a:p>
            <a:r>
              <a:rPr lang="en-US" dirty="0" smtClean="0"/>
              <a:t>Inform patients about confidentiality rights</a:t>
            </a:r>
          </a:p>
          <a:p>
            <a:r>
              <a:rPr lang="en-US" dirty="0" smtClean="0"/>
              <a:t>Initial and date all information and sign name</a:t>
            </a:r>
          </a:p>
          <a:p>
            <a:endParaRPr lang="en-US" dirty="0"/>
          </a:p>
        </p:txBody>
      </p:sp>
    </p:spTree>
    <p:extLst>
      <p:ext uri="{BB962C8B-B14F-4D97-AF65-F5344CB8AC3E}">
        <p14:creationId xmlns:p14="http://schemas.microsoft.com/office/powerpoint/2010/main" val="2138793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HIPAA Song </a:t>
            </a:r>
            <a:endParaRPr lang="en-US" dirty="0"/>
          </a:p>
        </p:txBody>
      </p:sp>
      <p:sp>
        <p:nvSpPr>
          <p:cNvPr id="3" name="Content Placeholder 2"/>
          <p:cNvSpPr>
            <a:spLocks noGrp="1"/>
          </p:cNvSpPr>
          <p:nvPr>
            <p:ph idx="1"/>
          </p:nvPr>
        </p:nvSpPr>
        <p:spPr/>
        <p:txBody>
          <a:bodyPr/>
          <a:lstStyle/>
          <a:p>
            <a:r>
              <a:rPr lang="en-US" dirty="0"/>
              <a:t>http://youtu.be/6wRDorQ73Ng</a:t>
            </a:r>
          </a:p>
        </p:txBody>
      </p:sp>
    </p:spTree>
    <p:extLst>
      <p:ext uri="{BB962C8B-B14F-4D97-AF65-F5344CB8AC3E}">
        <p14:creationId xmlns:p14="http://schemas.microsoft.com/office/powerpoint/2010/main" val="33136994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3</a:t>
            </a:r>
            <a:endParaRPr lang="en-US" dirty="0"/>
          </a:p>
        </p:txBody>
      </p:sp>
      <p:sp>
        <p:nvSpPr>
          <p:cNvPr id="3" name="Content Placeholder 2"/>
          <p:cNvSpPr>
            <a:spLocks noGrp="1"/>
          </p:cNvSpPr>
          <p:nvPr>
            <p:ph idx="1"/>
          </p:nvPr>
        </p:nvSpPr>
        <p:spPr/>
        <p:txBody>
          <a:bodyPr/>
          <a:lstStyle/>
          <a:p>
            <a:r>
              <a:rPr lang="en-US" dirty="0" smtClean="0"/>
              <a:t>It is ok to share information with co-workers or family members of yours or the patient’s because it is important to share your day or let co-workers and patient family members know what is going on with the patient?</a:t>
            </a:r>
          </a:p>
          <a:p>
            <a:endParaRPr lang="en-US" dirty="0"/>
          </a:p>
          <a:p>
            <a:r>
              <a:rPr lang="en-US" dirty="0" smtClean="0"/>
              <a:t>True</a:t>
            </a:r>
          </a:p>
          <a:p>
            <a:r>
              <a:rPr lang="en-US" dirty="0" smtClean="0"/>
              <a:t>False</a:t>
            </a:r>
            <a:endParaRPr lang="en-US" dirty="0"/>
          </a:p>
        </p:txBody>
      </p:sp>
    </p:spTree>
    <p:extLst>
      <p:ext uri="{BB962C8B-B14F-4D97-AF65-F5344CB8AC3E}">
        <p14:creationId xmlns:p14="http://schemas.microsoft.com/office/powerpoint/2010/main" val="364832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3 answer</a:t>
            </a:r>
            <a:endParaRPr lang="en-US" dirty="0"/>
          </a:p>
        </p:txBody>
      </p:sp>
      <p:sp>
        <p:nvSpPr>
          <p:cNvPr id="3" name="Content Placeholder 2"/>
          <p:cNvSpPr>
            <a:spLocks noGrp="1"/>
          </p:cNvSpPr>
          <p:nvPr>
            <p:ph idx="1"/>
          </p:nvPr>
        </p:nvSpPr>
        <p:spPr/>
        <p:txBody>
          <a:bodyPr/>
          <a:lstStyle/>
          <a:p>
            <a:r>
              <a:rPr lang="en-US" dirty="0" smtClean="0"/>
              <a:t>It is ok to share information with co-workers or family members of yours or the patient’s because it is important to share your day or let co-workers and patient family members know what is going on with the patient?</a:t>
            </a:r>
          </a:p>
          <a:p>
            <a:endParaRPr lang="en-US" dirty="0"/>
          </a:p>
          <a:p>
            <a:r>
              <a:rPr lang="en-US" dirty="0" smtClean="0"/>
              <a:t>True</a:t>
            </a:r>
          </a:p>
          <a:p>
            <a:r>
              <a:rPr lang="en-US" dirty="0" smtClean="0">
                <a:solidFill>
                  <a:srgbClr val="C00000"/>
                </a:solidFill>
              </a:rPr>
              <a:t>False</a:t>
            </a:r>
            <a:endParaRPr lang="en-US" dirty="0">
              <a:solidFill>
                <a:srgbClr val="C00000"/>
              </a:solidFill>
            </a:endParaRPr>
          </a:p>
        </p:txBody>
      </p:sp>
    </p:spTree>
    <p:extLst>
      <p:ext uri="{BB962C8B-B14F-4D97-AF65-F5344CB8AC3E}">
        <p14:creationId xmlns:p14="http://schemas.microsoft.com/office/powerpoint/2010/main" val="37034446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Representative</a:t>
            </a:r>
            <a:endParaRPr lang="en-US" dirty="0"/>
          </a:p>
        </p:txBody>
      </p:sp>
      <p:sp>
        <p:nvSpPr>
          <p:cNvPr id="3" name="Content Placeholder 2"/>
          <p:cNvSpPr>
            <a:spLocks noGrp="1"/>
          </p:cNvSpPr>
          <p:nvPr>
            <p:ph idx="1"/>
          </p:nvPr>
        </p:nvSpPr>
        <p:spPr/>
        <p:txBody>
          <a:bodyPr>
            <a:normAutofit/>
          </a:bodyPr>
          <a:lstStyle/>
          <a:p>
            <a:r>
              <a:rPr lang="en-US" dirty="0" smtClean="0"/>
              <a:t>Sometimes you have family members who request information related to the health status of a loved one. Encourage families to legally appoint a personal representative that will have the right to access health records on behalf of that patient. This would be referred to as Advanced Directives for Power of Attorney.</a:t>
            </a:r>
          </a:p>
          <a:p>
            <a:endParaRPr lang="en-US" dirty="0"/>
          </a:p>
          <a:p>
            <a:r>
              <a:rPr lang="en-US" dirty="0" smtClean="0">
                <a:solidFill>
                  <a:srgbClr val="FF0000"/>
                </a:solidFill>
              </a:rPr>
              <a:t>Additional information can be found:</a:t>
            </a:r>
            <a:r>
              <a:rPr lang="en-US" dirty="0" smtClean="0"/>
              <a:t> “A Patient’s Guide: When Health Care Providers May Communicate About You with Your Family, Friends, or Others Involved In Your Care”</a:t>
            </a:r>
          </a:p>
        </p:txBody>
      </p:sp>
    </p:spTree>
    <p:extLst>
      <p:ext uri="{BB962C8B-B14F-4D97-AF65-F5344CB8AC3E}">
        <p14:creationId xmlns:p14="http://schemas.microsoft.com/office/powerpoint/2010/main" val="2707158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Penalties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2048626"/>
              </p:ext>
            </p:extLst>
          </p:nvPr>
        </p:nvGraphicFramePr>
        <p:xfrm>
          <a:off x="787397" y="1828800"/>
          <a:ext cx="10515602" cy="4317999"/>
        </p:xfrm>
        <a:graphic>
          <a:graphicData uri="http://schemas.openxmlformats.org/drawingml/2006/table">
            <a:tbl>
              <a:tblPr firstRow="1" bandRow="1">
                <a:tableStyleId>{5C22544A-7EE6-4342-B048-85BDC9FD1C3A}</a:tableStyleId>
              </a:tblPr>
              <a:tblGrid>
                <a:gridCol w="5257801">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749405">
                <a:tc>
                  <a:txBody>
                    <a:bodyPr/>
                    <a:lstStyle/>
                    <a:p>
                      <a:r>
                        <a:rPr lang="en-US" sz="1800" dirty="0" smtClean="0">
                          <a:effectLst/>
                        </a:rPr>
                        <a:t>Conduct of covered entity</a:t>
                      </a:r>
                      <a:r>
                        <a:rPr lang="en-US" sz="1800" baseline="0" dirty="0" smtClean="0">
                          <a:effectLst/>
                        </a:rPr>
                        <a:t> or business associate</a:t>
                      </a:r>
                      <a:endParaRPr lang="en-US" sz="1800" dirty="0">
                        <a:effectLst/>
                      </a:endParaRPr>
                    </a:p>
                  </a:txBody>
                  <a:tcPr/>
                </a:tc>
                <a:tc>
                  <a:txBody>
                    <a:bodyPr/>
                    <a:lstStyle/>
                    <a:p>
                      <a:r>
                        <a:rPr lang="en-US" sz="1800" dirty="0" smtClean="0">
                          <a:effectLst/>
                        </a:rPr>
                        <a:t>Penalty </a:t>
                      </a:r>
                      <a:endParaRPr lang="en-US" sz="1800" dirty="0">
                        <a:effectLst/>
                      </a:endParaRPr>
                    </a:p>
                  </a:txBody>
                  <a:tcPr/>
                </a:tc>
                <a:extLst>
                  <a:ext uri="{0D108BD9-81ED-4DB2-BD59-A6C34878D82A}">
                    <a16:rowId xmlns:a16="http://schemas.microsoft.com/office/drawing/2014/main" val="10000"/>
                  </a:ext>
                </a:extLst>
              </a:tr>
              <a:tr h="678033">
                <a:tc>
                  <a:txBody>
                    <a:bodyPr/>
                    <a:lstStyle/>
                    <a:p>
                      <a:r>
                        <a:rPr lang="en-US" sz="1600" dirty="0" smtClean="0"/>
                        <a:t>Did not know and, by exercising reasonable diligence, would not have known of the violation</a:t>
                      </a:r>
                      <a:endParaRPr lang="en-US" sz="1600" dirty="0"/>
                    </a:p>
                  </a:txBody>
                  <a:tcPr/>
                </a:tc>
                <a:tc>
                  <a:txBody>
                    <a:bodyPr/>
                    <a:lstStyle/>
                    <a:p>
                      <a:r>
                        <a:rPr lang="en-US" sz="1600" dirty="0" smtClean="0"/>
                        <a:t>$100 to $50,000 per violation; Up to $1,500,000 per identical violation per year</a:t>
                      </a:r>
                      <a:endParaRPr lang="en-US" sz="1600" dirty="0"/>
                    </a:p>
                  </a:txBody>
                  <a:tcPr/>
                </a:tc>
                <a:extLst>
                  <a:ext uri="{0D108BD9-81ED-4DB2-BD59-A6C34878D82A}">
                    <a16:rowId xmlns:a16="http://schemas.microsoft.com/office/drawing/2014/main" val="10001"/>
                  </a:ext>
                </a:extLst>
              </a:tr>
              <a:tr h="678033">
                <a:tc>
                  <a:txBody>
                    <a:bodyPr/>
                    <a:lstStyle/>
                    <a:p>
                      <a:r>
                        <a:rPr lang="en-US" sz="1600" dirty="0" smtClean="0"/>
                        <a:t>Violation due to reasonable cause and not willful neglect</a:t>
                      </a:r>
                      <a:endParaRPr lang="en-US" sz="1600" dirty="0"/>
                    </a:p>
                  </a:txBody>
                  <a:tcPr/>
                </a:tc>
                <a:tc>
                  <a:txBody>
                    <a:bodyPr/>
                    <a:lstStyle/>
                    <a:p>
                      <a:r>
                        <a:rPr lang="en-US" sz="1600" dirty="0" smtClean="0"/>
                        <a:t>$1,000 to $50,000 per violation; Up to $1,500,000</a:t>
                      </a:r>
                      <a:r>
                        <a:rPr lang="en-US" sz="1600" baseline="0" dirty="0" smtClean="0"/>
                        <a:t> per identical violation per year</a:t>
                      </a:r>
                      <a:endParaRPr lang="en-US" sz="1600" dirty="0"/>
                    </a:p>
                  </a:txBody>
                  <a:tcPr/>
                </a:tc>
                <a:extLst>
                  <a:ext uri="{0D108BD9-81ED-4DB2-BD59-A6C34878D82A}">
                    <a16:rowId xmlns:a16="http://schemas.microsoft.com/office/drawing/2014/main" val="10002"/>
                  </a:ext>
                </a:extLst>
              </a:tr>
              <a:tr h="963520">
                <a:tc>
                  <a:txBody>
                    <a:bodyPr/>
                    <a:lstStyle/>
                    <a:p>
                      <a:r>
                        <a:rPr lang="en-US" sz="1600" dirty="0" smtClean="0"/>
                        <a:t>Violation</a:t>
                      </a:r>
                      <a:r>
                        <a:rPr lang="en-US" sz="1600" baseline="0" dirty="0" smtClean="0"/>
                        <a:t> due to willful neglect and the violation is corrected within 30 days after the covered entity knew or should have known of the violation</a:t>
                      </a:r>
                      <a:endParaRPr lang="en-US" sz="1600" dirty="0"/>
                    </a:p>
                  </a:txBody>
                  <a:tcPr/>
                </a:tc>
                <a:tc>
                  <a:txBody>
                    <a:bodyPr/>
                    <a:lstStyle/>
                    <a:p>
                      <a:r>
                        <a:rPr lang="en-US" sz="1600" dirty="0" smtClean="0"/>
                        <a:t>Mandatory fine of $10,000 to $50,000</a:t>
                      </a:r>
                      <a:r>
                        <a:rPr lang="en-US" sz="1600" baseline="0" dirty="0" smtClean="0"/>
                        <a:t> per violation; Up to $1,500,000 per identical violation per year</a:t>
                      </a:r>
                      <a:endParaRPr lang="en-US" sz="1600" dirty="0"/>
                    </a:p>
                  </a:txBody>
                  <a:tcPr/>
                </a:tc>
                <a:extLst>
                  <a:ext uri="{0D108BD9-81ED-4DB2-BD59-A6C34878D82A}">
                    <a16:rowId xmlns:a16="http://schemas.microsoft.com/office/drawing/2014/main" val="10003"/>
                  </a:ext>
                </a:extLst>
              </a:tr>
              <a:tr h="1249008">
                <a:tc>
                  <a:txBody>
                    <a:bodyPr/>
                    <a:lstStyle/>
                    <a:p>
                      <a:r>
                        <a:rPr lang="en-US" sz="1600" dirty="0" smtClean="0"/>
                        <a:t>Violation due to willful neglect and the violation was not corrected within</a:t>
                      </a:r>
                      <a:r>
                        <a:rPr lang="en-US" sz="1600" baseline="0" dirty="0" smtClean="0"/>
                        <a:t> 30 days after the covered entity knew or should have known of the violation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Mandatory fine of not less than $50,000</a:t>
                      </a:r>
                      <a:r>
                        <a:rPr lang="en-US" sz="1600" baseline="0" dirty="0" smtClean="0"/>
                        <a:t> per violation; Up to $1,500,000 per identical violation per year</a:t>
                      </a:r>
                      <a:endParaRPr lang="en-US" sz="1600" dirty="0" smtClean="0"/>
                    </a:p>
                    <a:p>
                      <a:endParaRPr lang="en-US"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376774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Jail time</a:t>
            </a:r>
            <a:endParaRPr lang="en-US" dirty="0"/>
          </a:p>
        </p:txBody>
      </p:sp>
      <p:sp>
        <p:nvSpPr>
          <p:cNvPr id="3" name="Content Placeholder 2"/>
          <p:cNvSpPr>
            <a:spLocks noGrp="1"/>
          </p:cNvSpPr>
          <p:nvPr>
            <p:ph idx="1"/>
          </p:nvPr>
        </p:nvSpPr>
        <p:spPr/>
        <p:txBody>
          <a:bodyPr/>
          <a:lstStyle/>
          <a:p>
            <a:r>
              <a:rPr lang="en-US" sz="2400" dirty="0" smtClean="0"/>
              <a:t>Depending on the circumstances an intentional violation can result in:</a:t>
            </a:r>
          </a:p>
          <a:p>
            <a:pPr lvl="1"/>
            <a:r>
              <a:rPr lang="en-US" sz="2400" dirty="0" smtClean="0"/>
              <a:t>One year in prison</a:t>
            </a:r>
          </a:p>
          <a:p>
            <a:pPr lvl="1"/>
            <a:r>
              <a:rPr lang="en-US" sz="2400" dirty="0" smtClean="0"/>
              <a:t>$100,000 fine and 5 years in prison</a:t>
            </a:r>
          </a:p>
          <a:p>
            <a:pPr lvl="1"/>
            <a:r>
              <a:rPr lang="en-US" sz="2400" dirty="0" smtClean="0"/>
              <a:t>$250,000 and 10 years in prison </a:t>
            </a:r>
          </a:p>
          <a:p>
            <a:pPr lvl="1"/>
            <a:endParaRPr lang="en-US" sz="2400" dirty="0"/>
          </a:p>
          <a:p>
            <a:pPr lvl="1"/>
            <a:endParaRPr lang="en-US" dirty="0"/>
          </a:p>
        </p:txBody>
      </p:sp>
    </p:spTree>
    <p:extLst>
      <p:ext uri="{BB962C8B-B14F-4D97-AF65-F5344CB8AC3E}">
        <p14:creationId xmlns:p14="http://schemas.microsoft.com/office/powerpoint/2010/main" val="1674655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One single incident can result in multiple violations and lots of lost money!</a:t>
            </a:r>
          </a:p>
          <a:p>
            <a:pPr lvl="1"/>
            <a:r>
              <a:rPr lang="en-US" dirty="0" smtClean="0"/>
              <a:t>Loss of a laptop (1 lap top, 500 patients = 500 violations).</a:t>
            </a:r>
          </a:p>
          <a:p>
            <a:pPr lvl="1"/>
            <a:r>
              <a:rPr lang="en-US" dirty="0" smtClean="0"/>
              <a:t>Not too mention lawyer fees!</a:t>
            </a:r>
          </a:p>
          <a:p>
            <a:pPr lvl="1"/>
            <a:endParaRPr lang="en-US" dirty="0" smtClean="0"/>
          </a:p>
        </p:txBody>
      </p:sp>
    </p:spTree>
    <p:extLst>
      <p:ext uri="{BB962C8B-B14F-4D97-AF65-F5344CB8AC3E}">
        <p14:creationId xmlns:p14="http://schemas.microsoft.com/office/powerpoint/2010/main" val="499405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hat is HIPAA</a:t>
            </a:r>
            <a:endParaRPr lang="en-US" dirty="0"/>
          </a:p>
        </p:txBody>
      </p:sp>
      <p:sp>
        <p:nvSpPr>
          <p:cNvPr id="3" name="Content Placeholder 2"/>
          <p:cNvSpPr>
            <a:spLocks noGrp="1"/>
          </p:cNvSpPr>
          <p:nvPr>
            <p:ph idx="1"/>
          </p:nvPr>
        </p:nvSpPr>
        <p:spPr/>
        <p:txBody>
          <a:bodyPr/>
          <a:lstStyle/>
          <a:p>
            <a:r>
              <a:rPr lang="en-US" sz="2400" dirty="0" smtClean="0"/>
              <a:t>Laws passed by Congress to protect patient health information from getting into unwanted hands</a:t>
            </a:r>
          </a:p>
          <a:p>
            <a:r>
              <a:rPr lang="en-US" sz="2400" dirty="0" smtClean="0"/>
              <a:t>Laws to protect a patient’s right to privacy</a:t>
            </a:r>
          </a:p>
          <a:p>
            <a:pPr lvl="1"/>
            <a:endParaRPr lang="en-US" sz="2400" dirty="0" smtClean="0"/>
          </a:p>
          <a:p>
            <a:endParaRPr lang="en-US" dirty="0" smtClean="0"/>
          </a:p>
          <a:p>
            <a:endParaRPr lang="en-US" dirty="0"/>
          </a:p>
        </p:txBody>
      </p:sp>
    </p:spTree>
    <p:extLst>
      <p:ext uri="{BB962C8B-B14F-4D97-AF65-F5344CB8AC3E}">
        <p14:creationId xmlns:p14="http://schemas.microsoft.com/office/powerpoint/2010/main" val="20836177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HIPAA Violations May Be A Crime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458588"/>
              </p:ext>
            </p:extLst>
          </p:nvPr>
        </p:nvGraphicFramePr>
        <p:xfrm>
          <a:off x="914397" y="2119313"/>
          <a:ext cx="10210802" cy="3900487"/>
        </p:xfrm>
        <a:graphic>
          <a:graphicData uri="http://schemas.openxmlformats.org/drawingml/2006/table">
            <a:tbl>
              <a:tblPr firstRow="1" bandRow="1">
                <a:tableStyleId>{5C22544A-7EE6-4342-B048-85BDC9FD1C3A}</a:tableStyleId>
              </a:tblPr>
              <a:tblGrid>
                <a:gridCol w="5105401">
                  <a:extLst>
                    <a:ext uri="{9D8B030D-6E8A-4147-A177-3AD203B41FA5}">
                      <a16:colId xmlns:a16="http://schemas.microsoft.com/office/drawing/2014/main" val="20000"/>
                    </a:ext>
                  </a:extLst>
                </a:gridCol>
                <a:gridCol w="5105401">
                  <a:extLst>
                    <a:ext uri="{9D8B030D-6E8A-4147-A177-3AD203B41FA5}">
                      <a16:colId xmlns:a16="http://schemas.microsoft.com/office/drawing/2014/main" val="20001"/>
                    </a:ext>
                  </a:extLst>
                </a:gridCol>
              </a:tblGrid>
              <a:tr h="464495">
                <a:tc>
                  <a:txBody>
                    <a:bodyPr/>
                    <a:lstStyle/>
                    <a:p>
                      <a:r>
                        <a:rPr lang="en-US" dirty="0" smtClean="0"/>
                        <a:t>Prohibited Conduct</a:t>
                      </a:r>
                      <a:endParaRPr lang="en-US" dirty="0"/>
                    </a:p>
                  </a:txBody>
                  <a:tcPr/>
                </a:tc>
                <a:tc>
                  <a:txBody>
                    <a:bodyPr/>
                    <a:lstStyle/>
                    <a:p>
                      <a:r>
                        <a:rPr lang="en-US" dirty="0" smtClean="0"/>
                        <a:t>Penalty</a:t>
                      </a:r>
                      <a:endParaRPr lang="en-US" dirty="0"/>
                    </a:p>
                  </a:txBody>
                  <a:tcPr/>
                </a:tc>
                <a:extLst>
                  <a:ext uri="{0D108BD9-81ED-4DB2-BD59-A6C34878D82A}">
                    <a16:rowId xmlns:a16="http://schemas.microsoft.com/office/drawing/2014/main" val="10000"/>
                  </a:ext>
                </a:extLst>
              </a:tr>
              <a:tr h="1145331">
                <a:tc>
                  <a:txBody>
                    <a:bodyPr/>
                    <a:lstStyle/>
                    <a:p>
                      <a:r>
                        <a:rPr lang="en-US" dirty="0" smtClean="0"/>
                        <a:t>Knowingly</a:t>
                      </a:r>
                      <a:r>
                        <a:rPr lang="en-US" baseline="0" dirty="0" smtClean="0"/>
                        <a:t> obtaining or disclosing PHA without authorization</a:t>
                      </a:r>
                      <a:endParaRPr lang="en-US" dirty="0"/>
                    </a:p>
                  </a:txBody>
                  <a:tcPr/>
                </a:tc>
                <a:tc>
                  <a:txBody>
                    <a:bodyPr/>
                    <a:lstStyle/>
                    <a:p>
                      <a:r>
                        <a:rPr lang="en-US" dirty="0" smtClean="0"/>
                        <a:t>Up to $50,000 fine and one year in prison</a:t>
                      </a:r>
                    </a:p>
                    <a:p>
                      <a:endParaRPr lang="en-US" dirty="0"/>
                    </a:p>
                  </a:txBody>
                  <a:tcPr/>
                </a:tc>
                <a:extLst>
                  <a:ext uri="{0D108BD9-81ED-4DB2-BD59-A6C34878D82A}">
                    <a16:rowId xmlns:a16="http://schemas.microsoft.com/office/drawing/2014/main" val="10001"/>
                  </a:ext>
                </a:extLst>
              </a:tr>
              <a:tr h="801731">
                <a:tc>
                  <a:txBody>
                    <a:bodyPr/>
                    <a:lstStyle/>
                    <a:p>
                      <a:r>
                        <a:rPr lang="en-US" dirty="0" smtClean="0"/>
                        <a:t>If done under false pretenses</a:t>
                      </a:r>
                      <a:endParaRPr lang="en-US" dirty="0"/>
                    </a:p>
                  </a:txBody>
                  <a:tcPr/>
                </a:tc>
                <a:tc>
                  <a:txBody>
                    <a:bodyPr/>
                    <a:lstStyle/>
                    <a:p>
                      <a:r>
                        <a:rPr lang="en-US" dirty="0" smtClean="0"/>
                        <a:t>Up to $100,000 fine and</a:t>
                      </a:r>
                      <a:r>
                        <a:rPr lang="en-US" baseline="0" dirty="0" smtClean="0"/>
                        <a:t> five years in prison</a:t>
                      </a:r>
                      <a:endParaRPr lang="en-US" dirty="0"/>
                    </a:p>
                  </a:txBody>
                  <a:tcPr/>
                </a:tc>
                <a:extLst>
                  <a:ext uri="{0D108BD9-81ED-4DB2-BD59-A6C34878D82A}">
                    <a16:rowId xmlns:a16="http://schemas.microsoft.com/office/drawing/2014/main" val="10002"/>
                  </a:ext>
                </a:extLst>
              </a:tr>
              <a:tr h="1488930">
                <a:tc>
                  <a:txBody>
                    <a:bodyPr/>
                    <a:lstStyle/>
                    <a:p>
                      <a:r>
                        <a:rPr lang="en-US" dirty="0" smtClean="0"/>
                        <a:t>If done with intent to sell, transfer, or use the PHI for commercial</a:t>
                      </a:r>
                      <a:r>
                        <a:rPr lang="en-US" baseline="0" dirty="0" smtClean="0"/>
                        <a:t> advantage, personal gain or malicious harm</a:t>
                      </a:r>
                      <a:endParaRPr lang="en-US" dirty="0"/>
                    </a:p>
                  </a:txBody>
                  <a:tcPr/>
                </a:tc>
                <a:tc>
                  <a:txBody>
                    <a:bodyPr/>
                    <a:lstStyle/>
                    <a:p>
                      <a:r>
                        <a:rPr lang="en-US" dirty="0" smtClean="0"/>
                        <a:t>Up to $250,000 and ten years in prison</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508774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 Act of 2009</a:t>
            </a:r>
            <a:endParaRPr lang="en-US" dirty="0"/>
          </a:p>
        </p:txBody>
      </p:sp>
      <p:sp>
        <p:nvSpPr>
          <p:cNvPr id="3" name="Content Placeholder 2"/>
          <p:cNvSpPr>
            <a:spLocks noGrp="1"/>
          </p:cNvSpPr>
          <p:nvPr>
            <p:ph idx="1"/>
          </p:nvPr>
        </p:nvSpPr>
        <p:spPr/>
        <p:txBody>
          <a:bodyPr>
            <a:normAutofit/>
          </a:bodyPr>
          <a:lstStyle/>
          <a:p>
            <a:r>
              <a:rPr lang="en-US" dirty="0" smtClean="0"/>
              <a:t>Health Information Technology Act of 2009</a:t>
            </a:r>
          </a:p>
          <a:p>
            <a:pPr lvl="1"/>
            <a:r>
              <a:rPr lang="en-US" dirty="0" smtClean="0"/>
              <a:t>Require additional safeguards to be in place because of the increased use of electronic medical records</a:t>
            </a:r>
          </a:p>
          <a:p>
            <a:pPr lvl="1"/>
            <a:r>
              <a:rPr lang="en-US" dirty="0" smtClean="0"/>
              <a:t>Amendments to the privacy and security aspects of HIPAA to tighten the safety and security of electronic medical records</a:t>
            </a:r>
          </a:p>
          <a:p>
            <a:pPr lvl="1"/>
            <a:r>
              <a:rPr lang="en-US" dirty="0" smtClean="0"/>
              <a:t>Facilities must always monitor, review, and modify security measures to prevent a possible breach of security</a:t>
            </a:r>
          </a:p>
          <a:p>
            <a:pPr lvl="1"/>
            <a:r>
              <a:rPr lang="en-US" dirty="0" smtClean="0"/>
              <a:t>Must take steps to correct if breach occurs. </a:t>
            </a:r>
            <a:endParaRPr lang="en-US" dirty="0"/>
          </a:p>
        </p:txBody>
      </p:sp>
    </p:spTree>
    <p:extLst>
      <p:ext uri="{BB962C8B-B14F-4D97-AF65-F5344CB8AC3E}">
        <p14:creationId xmlns:p14="http://schemas.microsoft.com/office/powerpoint/2010/main" val="33640425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Technical devices that put your at risk of a violation</a:t>
            </a:r>
            <a:endParaRPr lang="en-US" dirty="0"/>
          </a:p>
        </p:txBody>
      </p:sp>
      <p:sp>
        <p:nvSpPr>
          <p:cNvPr id="3" name="Content Placeholder 2"/>
          <p:cNvSpPr>
            <a:spLocks noGrp="1"/>
          </p:cNvSpPr>
          <p:nvPr>
            <p:ph sz="half" idx="1"/>
          </p:nvPr>
        </p:nvSpPr>
        <p:spPr/>
        <p:txBody>
          <a:bodyPr/>
          <a:lstStyle/>
          <a:p>
            <a:r>
              <a:rPr lang="en-US" dirty="0" smtClean="0"/>
              <a:t>Smart phones &amp; cameras</a:t>
            </a:r>
          </a:p>
          <a:p>
            <a:r>
              <a:rPr lang="en-US" dirty="0" smtClean="0"/>
              <a:t>Workstations, Wyse terminals, serves</a:t>
            </a:r>
          </a:p>
          <a:p>
            <a:r>
              <a:rPr lang="en-US" dirty="0" smtClean="0"/>
              <a:t>Laptops and tablets</a:t>
            </a:r>
          </a:p>
          <a:p>
            <a:r>
              <a:rPr lang="en-US" dirty="0" smtClean="0"/>
              <a:t>PDAs</a:t>
            </a:r>
          </a:p>
          <a:p>
            <a:r>
              <a:rPr lang="en-US" dirty="0" smtClean="0"/>
              <a:t>VPNs and networks</a:t>
            </a:r>
          </a:p>
          <a:p>
            <a:r>
              <a:rPr lang="en-US" dirty="0" smtClean="0"/>
              <a:t>Wireless devices</a:t>
            </a:r>
          </a:p>
          <a:p>
            <a:endParaRPr lang="en-US" dirty="0"/>
          </a:p>
        </p:txBody>
      </p:sp>
      <p:sp>
        <p:nvSpPr>
          <p:cNvPr id="4" name="Content Placeholder 3"/>
          <p:cNvSpPr>
            <a:spLocks noGrp="1"/>
          </p:cNvSpPr>
          <p:nvPr>
            <p:ph sz="half" idx="2"/>
          </p:nvPr>
        </p:nvSpPr>
        <p:spPr/>
        <p:txBody>
          <a:bodyPr/>
          <a:lstStyle/>
          <a:p>
            <a:r>
              <a:rPr lang="en-US" dirty="0" smtClean="0"/>
              <a:t>Removable and portable media devices</a:t>
            </a:r>
          </a:p>
          <a:p>
            <a:pPr lvl="1"/>
            <a:r>
              <a:rPr lang="en-US" dirty="0" smtClean="0"/>
              <a:t>PC cards, memory sticks, jump drives, etc…</a:t>
            </a:r>
          </a:p>
          <a:p>
            <a:pPr lvl="1"/>
            <a:r>
              <a:rPr lang="en-US" dirty="0" smtClean="0"/>
              <a:t>CDs, floppy disks</a:t>
            </a:r>
          </a:p>
          <a:p>
            <a:pPr lvl="1"/>
            <a:r>
              <a:rPr lang="en-US" dirty="0" smtClean="0"/>
              <a:t>DVDs, optical disks</a:t>
            </a:r>
          </a:p>
          <a:p>
            <a:pPr lvl="1"/>
            <a:r>
              <a:rPr lang="en-US" dirty="0" smtClean="0"/>
              <a:t>Digital data tapes</a:t>
            </a:r>
          </a:p>
          <a:p>
            <a:pPr lvl="1"/>
            <a:r>
              <a:rPr lang="en-US" dirty="0" smtClean="0"/>
              <a:t>VCR tapes</a:t>
            </a:r>
            <a:endParaRPr lang="en-US" dirty="0"/>
          </a:p>
        </p:txBody>
      </p:sp>
    </p:spTree>
    <p:extLst>
      <p:ext uri="{BB962C8B-B14F-4D97-AF65-F5344CB8AC3E}">
        <p14:creationId xmlns:p14="http://schemas.microsoft.com/office/powerpoint/2010/main" val="27528158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Technical Security Measures </a:t>
            </a:r>
            <a:endParaRPr lang="en-US" dirty="0"/>
          </a:p>
        </p:txBody>
      </p:sp>
      <p:sp>
        <p:nvSpPr>
          <p:cNvPr id="6" name="Content Placeholder 5"/>
          <p:cNvSpPr>
            <a:spLocks noGrp="1"/>
          </p:cNvSpPr>
          <p:nvPr>
            <p:ph idx="1"/>
          </p:nvPr>
        </p:nvSpPr>
        <p:spPr/>
        <p:txBody>
          <a:bodyPr>
            <a:normAutofit lnSpcReduction="10000"/>
          </a:bodyPr>
          <a:lstStyle/>
          <a:p>
            <a:r>
              <a:rPr lang="en-US" dirty="0" smtClean="0"/>
              <a:t>Unique </a:t>
            </a:r>
            <a:r>
              <a:rPr lang="en-US" dirty="0" err="1" smtClean="0"/>
              <a:t>UserIDs</a:t>
            </a:r>
            <a:r>
              <a:rPr lang="en-US" dirty="0" smtClean="0"/>
              <a:t>/Logins</a:t>
            </a:r>
          </a:p>
          <a:p>
            <a:r>
              <a:rPr lang="en-US" dirty="0" smtClean="0"/>
              <a:t>Unique passwords you never share</a:t>
            </a:r>
          </a:p>
          <a:p>
            <a:r>
              <a:rPr lang="en-US" dirty="0" smtClean="0"/>
              <a:t>Emergency procedures for access to </a:t>
            </a:r>
            <a:r>
              <a:rPr lang="en-US" dirty="0" err="1" smtClean="0"/>
              <a:t>ePHI</a:t>
            </a:r>
            <a:endParaRPr lang="en-US" dirty="0" smtClean="0"/>
          </a:p>
          <a:p>
            <a:r>
              <a:rPr lang="en-US" dirty="0" smtClean="0"/>
              <a:t>Authentication (passwords, fingerprints)</a:t>
            </a:r>
          </a:p>
          <a:p>
            <a:r>
              <a:rPr lang="en-US" dirty="0" smtClean="0"/>
              <a:t>Single Sign-on</a:t>
            </a:r>
          </a:p>
          <a:p>
            <a:r>
              <a:rPr lang="en-US" dirty="0" smtClean="0"/>
              <a:t>Automatic logoffs</a:t>
            </a:r>
          </a:p>
          <a:p>
            <a:r>
              <a:rPr lang="en-US" dirty="0" err="1" smtClean="0"/>
              <a:t>Ecryption</a:t>
            </a:r>
            <a:r>
              <a:rPr lang="en-US" dirty="0" smtClean="0"/>
              <a:t> of </a:t>
            </a:r>
            <a:r>
              <a:rPr lang="en-US" dirty="0" err="1" smtClean="0"/>
              <a:t>ePHI</a:t>
            </a:r>
            <a:endParaRPr lang="en-US" dirty="0" smtClean="0"/>
          </a:p>
          <a:p>
            <a:r>
              <a:rPr lang="en-US" dirty="0" smtClean="0"/>
              <a:t>Controls to ensure </a:t>
            </a:r>
            <a:r>
              <a:rPr lang="en-US" dirty="0" err="1" smtClean="0"/>
              <a:t>ePHI</a:t>
            </a:r>
            <a:r>
              <a:rPr lang="en-US" dirty="0" smtClean="0"/>
              <a:t> in transit over a network is not improperly modified or destroyed</a:t>
            </a:r>
          </a:p>
          <a:p>
            <a:r>
              <a:rPr lang="en-US" dirty="0" smtClean="0"/>
              <a:t>Audit controls</a:t>
            </a:r>
          </a:p>
          <a:p>
            <a:r>
              <a:rPr lang="en-US" dirty="0" smtClean="0"/>
              <a:t>Screen savers and pre-set auto-log functions are used to protect </a:t>
            </a:r>
            <a:r>
              <a:rPr lang="en-US" dirty="0" err="1" smtClean="0"/>
              <a:t>ePHI</a:t>
            </a:r>
            <a:r>
              <a:rPr lang="en-US" dirty="0" smtClean="0"/>
              <a:t> on attended workstations</a:t>
            </a:r>
          </a:p>
        </p:txBody>
      </p:sp>
    </p:spTree>
    <p:extLst>
      <p:ext uri="{BB962C8B-B14F-4D97-AF65-F5344CB8AC3E}">
        <p14:creationId xmlns:p14="http://schemas.microsoft.com/office/powerpoint/2010/main" val="35986894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endParaRPr lang="en-US" dirty="0"/>
          </a:p>
        </p:txBody>
      </p:sp>
      <p:sp>
        <p:nvSpPr>
          <p:cNvPr id="3" name="Content Placeholder 2"/>
          <p:cNvSpPr>
            <a:spLocks noGrp="1"/>
          </p:cNvSpPr>
          <p:nvPr>
            <p:ph idx="1"/>
          </p:nvPr>
        </p:nvSpPr>
        <p:spPr/>
        <p:txBody>
          <a:bodyPr/>
          <a:lstStyle/>
          <a:p>
            <a:r>
              <a:rPr lang="en-US" dirty="0" smtClean="0"/>
              <a:t>It is ok to share your username and password when you are orientating a new employee?	</a:t>
            </a:r>
          </a:p>
          <a:p>
            <a:endParaRPr lang="en-US" dirty="0"/>
          </a:p>
          <a:p>
            <a:r>
              <a:rPr lang="en-US" dirty="0" smtClean="0"/>
              <a:t>A. Yes</a:t>
            </a:r>
          </a:p>
          <a:p>
            <a:r>
              <a:rPr lang="en-US" dirty="0" smtClean="0"/>
              <a:t>B. No</a:t>
            </a:r>
            <a:endParaRPr lang="en-US" dirty="0"/>
          </a:p>
        </p:txBody>
      </p:sp>
    </p:spTree>
    <p:extLst>
      <p:ext uri="{BB962C8B-B14F-4D97-AF65-F5344CB8AC3E}">
        <p14:creationId xmlns:p14="http://schemas.microsoft.com/office/powerpoint/2010/main" val="39975507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Answer </a:t>
            </a:r>
            <a:endParaRPr lang="en-US" dirty="0"/>
          </a:p>
        </p:txBody>
      </p:sp>
      <p:sp>
        <p:nvSpPr>
          <p:cNvPr id="3" name="Content Placeholder 2"/>
          <p:cNvSpPr>
            <a:spLocks noGrp="1"/>
          </p:cNvSpPr>
          <p:nvPr>
            <p:ph idx="1"/>
          </p:nvPr>
        </p:nvSpPr>
        <p:spPr/>
        <p:txBody>
          <a:bodyPr/>
          <a:lstStyle/>
          <a:p>
            <a:r>
              <a:rPr lang="en-US" dirty="0" smtClean="0"/>
              <a:t>It is ok to share your username and password when you are orientating a new employee?	</a:t>
            </a:r>
          </a:p>
          <a:p>
            <a:endParaRPr lang="en-US" dirty="0"/>
          </a:p>
          <a:p>
            <a:r>
              <a:rPr lang="en-US" dirty="0" smtClean="0"/>
              <a:t>A. Yes</a:t>
            </a:r>
          </a:p>
          <a:p>
            <a:r>
              <a:rPr lang="en-US" dirty="0" smtClean="0">
                <a:solidFill>
                  <a:srgbClr val="FF0000"/>
                </a:solidFill>
              </a:rPr>
              <a:t>B. No</a:t>
            </a:r>
            <a:endParaRPr lang="en-US" dirty="0">
              <a:solidFill>
                <a:srgbClr val="FF0000"/>
              </a:solidFill>
            </a:endParaRPr>
          </a:p>
        </p:txBody>
      </p:sp>
    </p:spTree>
    <p:extLst>
      <p:ext uri="{BB962C8B-B14F-4D97-AF65-F5344CB8AC3E}">
        <p14:creationId xmlns:p14="http://schemas.microsoft.com/office/powerpoint/2010/main" val="24591213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5</a:t>
            </a:r>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25450736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Answer </a:t>
            </a:r>
            <a:endParaRPr lang="en-US" dirty="0"/>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solidFill>
                  <a:srgbClr val="FF0000"/>
                </a:solidFill>
              </a:rPr>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8035875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Assign HIPAA responsibility</a:t>
            </a:r>
          </a:p>
          <a:p>
            <a:r>
              <a:rPr lang="en-US" dirty="0" smtClean="0"/>
              <a:t>Know the use and disclosure rules</a:t>
            </a:r>
          </a:p>
          <a:p>
            <a:r>
              <a:rPr lang="en-US" dirty="0" smtClean="0"/>
              <a:t>Know individuals’ rights</a:t>
            </a:r>
          </a:p>
          <a:p>
            <a:r>
              <a:rPr lang="en-US" dirty="0" smtClean="0"/>
              <a:t>Implement and maintain written policies</a:t>
            </a:r>
          </a:p>
          <a:p>
            <a:pPr lvl="1"/>
            <a:r>
              <a:rPr lang="en-US" dirty="0" smtClean="0"/>
              <a:t>Deceased persons</a:t>
            </a:r>
          </a:p>
          <a:p>
            <a:pPr lvl="1"/>
            <a:r>
              <a:rPr lang="en-US" dirty="0" smtClean="0"/>
              <a:t>Individual access to e-PHI</a:t>
            </a:r>
          </a:p>
          <a:p>
            <a:pPr lvl="1"/>
            <a:r>
              <a:rPr lang="en-US" dirty="0" smtClean="0"/>
              <a:t>Time for responding to request to access</a:t>
            </a:r>
          </a:p>
          <a:p>
            <a:pPr lvl="1"/>
            <a:r>
              <a:rPr lang="en-US" dirty="0" smtClean="0"/>
              <a:t>Limits on disclosures to insurers</a:t>
            </a:r>
          </a:p>
          <a:p>
            <a:pPr lvl="1"/>
            <a:r>
              <a:rPr lang="en-US" dirty="0" smtClean="0"/>
              <a:t>School immunizations</a:t>
            </a:r>
          </a:p>
          <a:p>
            <a:pPr lvl="1"/>
            <a:r>
              <a:rPr lang="en-US" dirty="0" smtClean="0"/>
              <a:t>Sale of PHI</a:t>
            </a:r>
          </a:p>
          <a:p>
            <a:pPr lvl="1"/>
            <a:r>
              <a:rPr lang="en-US" dirty="0" smtClean="0"/>
              <a:t>Marketing</a:t>
            </a:r>
          </a:p>
          <a:p>
            <a:pPr lvl="1"/>
            <a:r>
              <a:rPr lang="en-US" dirty="0" smtClean="0"/>
              <a:t>Fundraising</a:t>
            </a:r>
          </a:p>
          <a:p>
            <a:pPr lvl="1"/>
            <a:r>
              <a:rPr lang="en-US" dirty="0" smtClean="0"/>
              <a:t>Research</a:t>
            </a:r>
          </a:p>
          <a:p>
            <a:pPr lvl="1"/>
            <a:r>
              <a:rPr lang="en-US" dirty="0" smtClean="0"/>
              <a:t>Breach notification</a:t>
            </a:r>
          </a:p>
          <a:p>
            <a:pPr lvl="1"/>
            <a:endParaRPr lang="en-US" dirty="0"/>
          </a:p>
        </p:txBody>
      </p:sp>
    </p:spTree>
    <p:extLst>
      <p:ext uri="{BB962C8B-B14F-4D97-AF65-F5344CB8AC3E}">
        <p14:creationId xmlns:p14="http://schemas.microsoft.com/office/powerpoint/2010/main" val="5641868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 complaint forms</a:t>
            </a:r>
          </a:p>
          <a:p>
            <a:pPr lvl="1"/>
            <a:r>
              <a:rPr lang="en-US" dirty="0" smtClean="0"/>
              <a:t>Authorizations</a:t>
            </a:r>
          </a:p>
          <a:p>
            <a:pPr lvl="1"/>
            <a:r>
              <a:rPr lang="en-US" dirty="0" smtClean="0"/>
              <a:t>Notice of privacy practices</a:t>
            </a:r>
          </a:p>
          <a:p>
            <a:pPr lvl="1"/>
            <a:r>
              <a:rPr lang="en-US" dirty="0" smtClean="0"/>
              <a:t>Other forms</a:t>
            </a:r>
          </a:p>
          <a:p>
            <a:r>
              <a:rPr lang="en-US" dirty="0" smtClean="0"/>
              <a:t>Execute appropriate business associate agreements</a:t>
            </a:r>
          </a:p>
          <a:p>
            <a:r>
              <a:rPr lang="en-US" dirty="0" smtClean="0"/>
              <a:t>Perform and document a risk analysis</a:t>
            </a:r>
          </a:p>
          <a:p>
            <a:r>
              <a:rPr lang="en-US" dirty="0" smtClean="0"/>
              <a:t>Implement required safeguards</a:t>
            </a:r>
          </a:p>
          <a:p>
            <a:r>
              <a:rPr lang="en-US" dirty="0" smtClean="0"/>
              <a:t>Train workforce</a:t>
            </a:r>
          </a:p>
          <a:p>
            <a:r>
              <a:rPr lang="en-US" dirty="0" smtClean="0"/>
              <a:t>Respond immediately to any violation or breach</a:t>
            </a:r>
          </a:p>
          <a:p>
            <a:r>
              <a:rPr lang="en-US" dirty="0" smtClean="0"/>
              <a:t>Timely report breaches</a:t>
            </a:r>
          </a:p>
          <a:p>
            <a:r>
              <a:rPr lang="en-US" dirty="0" smtClean="0"/>
              <a:t>Document actions </a:t>
            </a:r>
          </a:p>
        </p:txBody>
      </p:sp>
    </p:spTree>
    <p:extLst>
      <p:ext uri="{BB962C8B-B14F-4D97-AF65-F5344CB8AC3E}">
        <p14:creationId xmlns:p14="http://schemas.microsoft.com/office/powerpoint/2010/main" val="246298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HIPAA apply to?</a:t>
            </a:r>
            <a:endParaRPr lang="en-US" dirty="0"/>
          </a:p>
        </p:txBody>
      </p:sp>
      <p:sp>
        <p:nvSpPr>
          <p:cNvPr id="3" name="Content Placeholder 2"/>
          <p:cNvSpPr>
            <a:spLocks noGrp="1"/>
          </p:cNvSpPr>
          <p:nvPr>
            <p:ph idx="1"/>
          </p:nvPr>
        </p:nvSpPr>
        <p:spPr/>
        <p:txBody>
          <a:bodyPr>
            <a:normAutofit/>
          </a:bodyPr>
          <a:lstStyle/>
          <a:p>
            <a:r>
              <a:rPr lang="en-US" sz="2400" dirty="0" smtClean="0"/>
              <a:t>Doctors</a:t>
            </a:r>
          </a:p>
          <a:p>
            <a:r>
              <a:rPr lang="en-US" sz="2400" dirty="0" smtClean="0"/>
              <a:t>Nurses</a:t>
            </a:r>
          </a:p>
          <a:p>
            <a:r>
              <a:rPr lang="en-US" sz="2400" dirty="0" smtClean="0"/>
              <a:t>Health care workforce</a:t>
            </a:r>
          </a:p>
          <a:p>
            <a:r>
              <a:rPr lang="en-US" sz="2400" dirty="0" smtClean="0"/>
              <a:t>Students</a:t>
            </a:r>
          </a:p>
          <a:p>
            <a:r>
              <a:rPr lang="en-US" sz="2400" dirty="0" smtClean="0"/>
              <a:t>Clinicians (OTA, PTA, CMA, RT, MLT, DA, and DH)</a:t>
            </a:r>
          </a:p>
          <a:p>
            <a:r>
              <a:rPr lang="en-US" sz="2400" dirty="0" smtClean="0"/>
              <a:t>Volunteers</a:t>
            </a:r>
          </a:p>
          <a:p>
            <a:r>
              <a:rPr lang="en-US" sz="2400" dirty="0" smtClean="0"/>
              <a:t>Business associates</a:t>
            </a:r>
            <a:endParaRPr lang="en-US" sz="2400" dirty="0"/>
          </a:p>
        </p:txBody>
      </p:sp>
    </p:spTree>
    <p:extLst>
      <p:ext uri="{BB962C8B-B14F-4D97-AF65-F5344CB8AC3E}">
        <p14:creationId xmlns:p14="http://schemas.microsoft.com/office/powerpoint/2010/main" val="3865119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safeguards</a:t>
            </a:r>
            <a:endParaRPr lang="en-US" dirty="0"/>
          </a:p>
        </p:txBody>
      </p:sp>
      <p:sp>
        <p:nvSpPr>
          <p:cNvPr id="3" name="Content Placeholder 2"/>
          <p:cNvSpPr>
            <a:spLocks noGrp="1"/>
          </p:cNvSpPr>
          <p:nvPr>
            <p:ph idx="1"/>
          </p:nvPr>
        </p:nvSpPr>
        <p:spPr/>
        <p:txBody>
          <a:bodyPr/>
          <a:lstStyle/>
          <a:p>
            <a:r>
              <a:rPr lang="en-US" dirty="0" smtClean="0"/>
              <a:t>Safe computing and workstation security</a:t>
            </a:r>
          </a:p>
          <a:p>
            <a:r>
              <a:rPr lang="en-US" dirty="0" smtClean="0"/>
              <a:t>No what is allowable and what can be disclosed</a:t>
            </a:r>
          </a:p>
          <a:p>
            <a:r>
              <a:rPr lang="en-US" dirty="0" smtClean="0"/>
              <a:t>Proper disposal of PHI</a:t>
            </a:r>
          </a:p>
          <a:p>
            <a:r>
              <a:rPr lang="en-US" dirty="0" smtClean="0"/>
              <a:t>Proper storage</a:t>
            </a:r>
          </a:p>
          <a:p>
            <a:r>
              <a:rPr lang="en-US" dirty="0" smtClean="0"/>
              <a:t>Reported suspected privacy and security incidents</a:t>
            </a:r>
          </a:p>
          <a:p>
            <a:endParaRPr lang="en-US" dirty="0"/>
          </a:p>
        </p:txBody>
      </p:sp>
    </p:spTree>
    <p:extLst>
      <p:ext uri="{BB962C8B-B14F-4D97-AF65-F5344CB8AC3E}">
        <p14:creationId xmlns:p14="http://schemas.microsoft.com/office/powerpoint/2010/main" val="5767077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r>
              <a:rPr lang="en-US" dirty="0" smtClean="0"/>
              <a:t>What is considered PHI?</a:t>
            </a:r>
          </a:p>
          <a:p>
            <a:pPr lvl="1"/>
            <a:r>
              <a:rPr lang="en-US" dirty="0" smtClean="0"/>
              <a:t>1. written records</a:t>
            </a:r>
          </a:p>
          <a:p>
            <a:pPr lvl="1"/>
            <a:r>
              <a:rPr lang="en-US" dirty="0" smtClean="0"/>
              <a:t>2. electronic records</a:t>
            </a:r>
          </a:p>
          <a:p>
            <a:pPr lvl="1"/>
            <a:r>
              <a:rPr lang="en-US" dirty="0" smtClean="0"/>
              <a:t>3. Verbal conversations regarding a patient</a:t>
            </a:r>
          </a:p>
          <a:p>
            <a:pPr lvl="1"/>
            <a:r>
              <a:rPr lang="en-US" dirty="0" smtClean="0"/>
              <a:t>4. All the above</a:t>
            </a:r>
          </a:p>
          <a:p>
            <a:pPr lvl="1"/>
            <a:endParaRPr lang="en-US" dirty="0"/>
          </a:p>
        </p:txBody>
      </p:sp>
    </p:spTree>
    <p:extLst>
      <p:ext uri="{BB962C8B-B14F-4D97-AF65-F5344CB8AC3E}">
        <p14:creationId xmlns:p14="http://schemas.microsoft.com/office/powerpoint/2010/main" val="20855869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Answer</a:t>
            </a:r>
            <a:endParaRPr lang="en-US" dirty="0"/>
          </a:p>
        </p:txBody>
      </p:sp>
      <p:sp>
        <p:nvSpPr>
          <p:cNvPr id="3" name="Content Placeholder 2"/>
          <p:cNvSpPr>
            <a:spLocks noGrp="1"/>
          </p:cNvSpPr>
          <p:nvPr>
            <p:ph idx="1"/>
          </p:nvPr>
        </p:nvSpPr>
        <p:spPr/>
        <p:txBody>
          <a:bodyPr/>
          <a:lstStyle/>
          <a:p>
            <a:r>
              <a:rPr lang="en-US" dirty="0" smtClean="0"/>
              <a:t>What is considered PHI?</a:t>
            </a:r>
          </a:p>
          <a:p>
            <a:pPr lvl="1"/>
            <a:r>
              <a:rPr lang="en-US" dirty="0" smtClean="0"/>
              <a:t>1. written records</a:t>
            </a:r>
          </a:p>
          <a:p>
            <a:pPr lvl="1"/>
            <a:r>
              <a:rPr lang="en-US" dirty="0" smtClean="0"/>
              <a:t>2. electronic records</a:t>
            </a:r>
          </a:p>
          <a:p>
            <a:pPr lvl="1"/>
            <a:r>
              <a:rPr lang="en-US" dirty="0" smtClean="0"/>
              <a:t>3. Verbal conversations regarding a patient</a:t>
            </a:r>
          </a:p>
          <a:p>
            <a:pPr lvl="1"/>
            <a:r>
              <a:rPr lang="en-US" dirty="0" smtClean="0"/>
              <a:t>4. </a:t>
            </a:r>
            <a:r>
              <a:rPr lang="en-US" dirty="0" smtClean="0">
                <a:solidFill>
                  <a:srgbClr val="FF0000"/>
                </a:solidFill>
              </a:rPr>
              <a:t>All the above</a:t>
            </a:r>
          </a:p>
          <a:p>
            <a:pPr lvl="1"/>
            <a:endParaRPr lang="en-US" dirty="0"/>
          </a:p>
        </p:txBody>
      </p:sp>
    </p:spTree>
    <p:extLst>
      <p:ext uri="{BB962C8B-B14F-4D97-AF65-F5344CB8AC3E}">
        <p14:creationId xmlns:p14="http://schemas.microsoft.com/office/powerpoint/2010/main" val="35724843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Business Associates Should Do to Comply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Determine whether business associate rules apply</a:t>
            </a:r>
          </a:p>
          <a:p>
            <a:r>
              <a:rPr lang="en-US" dirty="0" smtClean="0"/>
              <a:t>Execute and comply with valid business associate agreements</a:t>
            </a:r>
          </a:p>
          <a:p>
            <a:r>
              <a:rPr lang="en-US" dirty="0" smtClean="0"/>
              <a:t>Execute valid subcontractor agreement</a:t>
            </a:r>
          </a:p>
          <a:p>
            <a:r>
              <a:rPr lang="en-US" dirty="0" smtClean="0"/>
              <a:t>Comply with privacy rule</a:t>
            </a:r>
          </a:p>
          <a:p>
            <a:r>
              <a:rPr lang="en-US" dirty="0" smtClean="0"/>
              <a:t>Perform a security rule risk analysis</a:t>
            </a:r>
          </a:p>
          <a:p>
            <a:r>
              <a:rPr lang="en-US" dirty="0" smtClean="0"/>
              <a:t>Implement security rule safeguards</a:t>
            </a:r>
          </a:p>
          <a:p>
            <a:r>
              <a:rPr lang="en-US" dirty="0" smtClean="0"/>
              <a:t>Adopt written security rule policies</a:t>
            </a:r>
          </a:p>
          <a:p>
            <a:r>
              <a:rPr lang="en-US" dirty="0" smtClean="0"/>
              <a:t>Train personnel</a:t>
            </a:r>
          </a:p>
          <a:p>
            <a:r>
              <a:rPr lang="en-US" dirty="0" smtClean="0"/>
              <a:t>Respond immediately to any violation or breach</a:t>
            </a:r>
          </a:p>
          <a:p>
            <a:r>
              <a:rPr lang="en-US" dirty="0" smtClean="0"/>
              <a:t>Timely report security incidents and breaches</a:t>
            </a:r>
          </a:p>
          <a:p>
            <a:r>
              <a:rPr lang="en-US" dirty="0" smtClean="0"/>
              <a:t>Maintain required documentation</a:t>
            </a:r>
            <a:endParaRPr lang="en-US" dirty="0"/>
          </a:p>
        </p:txBody>
      </p:sp>
    </p:spTree>
    <p:extLst>
      <p:ext uri="{BB962C8B-B14F-4D97-AF65-F5344CB8AC3E}">
        <p14:creationId xmlns:p14="http://schemas.microsoft.com/office/powerpoint/2010/main" val="28696240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r>
              <a:rPr lang="en-US" dirty="0" smtClean="0"/>
              <a:t>You can share your computer login with others as long as they work at the facility you work at?</a:t>
            </a:r>
          </a:p>
          <a:p>
            <a:pPr lvl="1"/>
            <a:r>
              <a:rPr lang="en-US" dirty="0" smtClean="0"/>
              <a:t>True</a:t>
            </a:r>
          </a:p>
          <a:p>
            <a:pPr lvl="1"/>
            <a:r>
              <a:rPr lang="en-US" dirty="0" smtClean="0"/>
              <a:t>False</a:t>
            </a:r>
            <a:endParaRPr lang="en-US" dirty="0"/>
          </a:p>
        </p:txBody>
      </p:sp>
    </p:spTree>
    <p:extLst>
      <p:ext uri="{BB962C8B-B14F-4D97-AF65-F5344CB8AC3E}">
        <p14:creationId xmlns:p14="http://schemas.microsoft.com/office/powerpoint/2010/main" val="7936759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answer</a:t>
            </a:r>
            <a:endParaRPr lang="en-US" dirty="0"/>
          </a:p>
        </p:txBody>
      </p:sp>
      <p:sp>
        <p:nvSpPr>
          <p:cNvPr id="3" name="Content Placeholder 2"/>
          <p:cNvSpPr>
            <a:spLocks noGrp="1"/>
          </p:cNvSpPr>
          <p:nvPr>
            <p:ph idx="1"/>
          </p:nvPr>
        </p:nvSpPr>
        <p:spPr/>
        <p:txBody>
          <a:bodyPr/>
          <a:lstStyle/>
          <a:p>
            <a:r>
              <a:rPr lang="en-US" dirty="0" smtClean="0"/>
              <a:t>You can share your computer login with others as long as they work at the facility you work at?</a:t>
            </a:r>
          </a:p>
          <a:p>
            <a:pPr lvl="1"/>
            <a:r>
              <a:rPr lang="en-US" dirty="0" smtClean="0"/>
              <a:t>True</a:t>
            </a:r>
          </a:p>
          <a:p>
            <a:pPr lvl="1"/>
            <a:r>
              <a:rPr lang="en-US" dirty="0" smtClean="0">
                <a:solidFill>
                  <a:srgbClr val="FF0000"/>
                </a:solidFill>
              </a:rPr>
              <a:t>False</a:t>
            </a:r>
            <a:endParaRPr lang="en-US" dirty="0">
              <a:solidFill>
                <a:srgbClr val="FF0000"/>
              </a:solidFill>
            </a:endParaRPr>
          </a:p>
        </p:txBody>
      </p:sp>
    </p:spTree>
    <p:extLst>
      <p:ext uri="{BB962C8B-B14F-4D97-AF65-F5344CB8AC3E}">
        <p14:creationId xmlns:p14="http://schemas.microsoft.com/office/powerpoint/2010/main" val="31683627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Safeguards</a:t>
            </a:r>
            <a:endParaRPr lang="en-US" dirty="0"/>
          </a:p>
        </p:txBody>
      </p:sp>
      <p:sp>
        <p:nvSpPr>
          <p:cNvPr id="3" name="Content Placeholder 2"/>
          <p:cNvSpPr>
            <a:spLocks noGrp="1"/>
          </p:cNvSpPr>
          <p:nvPr>
            <p:ph idx="1"/>
          </p:nvPr>
        </p:nvSpPr>
        <p:spPr/>
        <p:txBody>
          <a:bodyPr/>
          <a:lstStyle/>
          <a:p>
            <a:r>
              <a:rPr lang="en-US" dirty="0" smtClean="0"/>
              <a:t>Facilities must limit access to health care records and sensitive information</a:t>
            </a:r>
          </a:p>
          <a:p>
            <a:pPr lvl="1"/>
            <a:r>
              <a:rPr lang="en-US" dirty="0" smtClean="0"/>
              <a:t>Proper sign-in codes</a:t>
            </a:r>
          </a:p>
          <a:p>
            <a:pPr lvl="1"/>
            <a:r>
              <a:rPr lang="en-US" dirty="0" smtClean="0"/>
              <a:t>Restricted access passes</a:t>
            </a:r>
            <a:endParaRPr lang="en-US" dirty="0"/>
          </a:p>
        </p:txBody>
      </p:sp>
    </p:spTree>
    <p:extLst>
      <p:ext uri="{BB962C8B-B14F-4D97-AF65-F5344CB8AC3E}">
        <p14:creationId xmlns:p14="http://schemas.microsoft.com/office/powerpoint/2010/main" val="21016587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 and Phishing Scams	</a:t>
            </a:r>
            <a:endParaRPr lang="en-US" dirty="0"/>
          </a:p>
        </p:txBody>
      </p:sp>
      <p:sp>
        <p:nvSpPr>
          <p:cNvPr id="3" name="Content Placeholder 2"/>
          <p:cNvSpPr>
            <a:spLocks noGrp="1"/>
          </p:cNvSpPr>
          <p:nvPr>
            <p:ph idx="1"/>
          </p:nvPr>
        </p:nvSpPr>
        <p:spPr/>
        <p:txBody>
          <a:bodyPr/>
          <a:lstStyle/>
          <a:p>
            <a:r>
              <a:rPr lang="en-US" dirty="0" smtClean="0"/>
              <a:t>Both can leave medical personnel </a:t>
            </a:r>
            <a:r>
              <a:rPr lang="en-US" dirty="0" err="1" smtClean="0"/>
              <a:t>volunerable</a:t>
            </a:r>
            <a:r>
              <a:rPr lang="en-US" dirty="0" smtClean="0"/>
              <a:t> to HIPAA violations. </a:t>
            </a:r>
          </a:p>
          <a:p>
            <a:r>
              <a:rPr lang="en-US" dirty="0" smtClean="0"/>
              <a:t>Mostly through email</a:t>
            </a:r>
          </a:p>
          <a:p>
            <a:r>
              <a:rPr lang="en-US" dirty="0" smtClean="0"/>
              <a:t>Tricks you into opening then releases a virus or malware infection to you computer system. </a:t>
            </a:r>
          </a:p>
          <a:p>
            <a:endParaRPr lang="en-US" dirty="0"/>
          </a:p>
          <a:p>
            <a:r>
              <a:rPr lang="en-US" dirty="0" smtClean="0"/>
              <a:t>Only open emails and click on </a:t>
            </a:r>
            <a:r>
              <a:rPr lang="en-US" dirty="0" err="1" smtClean="0"/>
              <a:t>linksyou</a:t>
            </a:r>
            <a:r>
              <a:rPr lang="en-US" dirty="0" smtClean="0"/>
              <a:t> know are credible</a:t>
            </a:r>
            <a:endParaRPr lang="en-US" dirty="0"/>
          </a:p>
        </p:txBody>
      </p:sp>
    </p:spTree>
    <p:extLst>
      <p:ext uri="{BB962C8B-B14F-4D97-AF65-F5344CB8AC3E}">
        <p14:creationId xmlns:p14="http://schemas.microsoft.com/office/powerpoint/2010/main" val="34257209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a:t>
            </a:r>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376807453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answer</a:t>
            </a:r>
            <a:endParaRPr lang="en-US" dirty="0"/>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solidFill>
                  <a:srgbClr val="FF0000"/>
                </a:solidFill>
              </a:rPr>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1998323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Providers are:	</a:t>
            </a:r>
            <a:endParaRPr lang="en-US" dirty="0"/>
          </a:p>
        </p:txBody>
      </p:sp>
      <p:sp>
        <p:nvSpPr>
          <p:cNvPr id="3" name="Content Placeholder 2"/>
          <p:cNvSpPr>
            <a:spLocks noGrp="1"/>
          </p:cNvSpPr>
          <p:nvPr>
            <p:ph idx="1"/>
          </p:nvPr>
        </p:nvSpPr>
        <p:spPr/>
        <p:txBody>
          <a:bodyPr>
            <a:normAutofit/>
          </a:bodyPr>
          <a:lstStyle/>
          <a:p>
            <a:r>
              <a:rPr lang="en-US" sz="3600" dirty="0" smtClean="0"/>
              <a:t>Anyone who provides, bills for, and/or is compensated for health services within a business</a:t>
            </a:r>
            <a:endParaRPr lang="en-US" sz="3600" dirty="0"/>
          </a:p>
        </p:txBody>
      </p:sp>
    </p:spTree>
    <p:extLst>
      <p:ext uri="{BB962C8B-B14F-4D97-AF65-F5344CB8AC3E}">
        <p14:creationId xmlns:p14="http://schemas.microsoft.com/office/powerpoint/2010/main" val="35199330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HIPAA Violations Video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youtu.be/4N5dvGpVUGE</a:t>
            </a:r>
            <a:r>
              <a:rPr lang="en-US"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32470227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r>
              <a:rPr lang="en-US" dirty="0" smtClean="0"/>
              <a:t>What can happen to health care personnel if they violate HIPAA (select all that apply)?</a:t>
            </a:r>
          </a:p>
          <a:p>
            <a:endParaRPr lang="en-US" dirty="0"/>
          </a:p>
          <a:p>
            <a:pPr lvl="1"/>
            <a:r>
              <a:rPr lang="en-US" dirty="0" smtClean="0"/>
              <a:t>1. disciplined</a:t>
            </a:r>
          </a:p>
          <a:p>
            <a:pPr lvl="1"/>
            <a:r>
              <a:rPr lang="en-US" dirty="0" smtClean="0"/>
              <a:t>2. Fined and/or jail sentence</a:t>
            </a:r>
          </a:p>
          <a:p>
            <a:pPr lvl="1"/>
            <a:r>
              <a:rPr lang="en-US" dirty="0" smtClean="0"/>
              <a:t>3. Promoted</a:t>
            </a:r>
          </a:p>
          <a:p>
            <a:pPr lvl="1"/>
            <a:r>
              <a:rPr lang="en-US" dirty="0"/>
              <a:t>4</a:t>
            </a:r>
            <a:r>
              <a:rPr lang="en-US" dirty="0" smtClean="0"/>
              <a:t>. Fired or terminated </a:t>
            </a:r>
          </a:p>
          <a:p>
            <a:pPr lvl="1"/>
            <a:r>
              <a:rPr lang="en-US" dirty="0" smtClean="0"/>
              <a:t>5. All of the above</a:t>
            </a:r>
          </a:p>
          <a:p>
            <a:pPr lvl="1"/>
            <a:endParaRPr lang="en-US" dirty="0" smtClean="0"/>
          </a:p>
        </p:txBody>
      </p:sp>
    </p:spTree>
    <p:extLst>
      <p:ext uri="{BB962C8B-B14F-4D97-AF65-F5344CB8AC3E}">
        <p14:creationId xmlns:p14="http://schemas.microsoft.com/office/powerpoint/2010/main" val="12348096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Answer</a:t>
            </a:r>
            <a:endParaRPr lang="en-US" dirty="0"/>
          </a:p>
        </p:txBody>
      </p:sp>
      <p:sp>
        <p:nvSpPr>
          <p:cNvPr id="3" name="Content Placeholder 2"/>
          <p:cNvSpPr>
            <a:spLocks noGrp="1"/>
          </p:cNvSpPr>
          <p:nvPr>
            <p:ph idx="1"/>
          </p:nvPr>
        </p:nvSpPr>
        <p:spPr/>
        <p:txBody>
          <a:bodyPr/>
          <a:lstStyle/>
          <a:p>
            <a:r>
              <a:rPr lang="en-US" dirty="0" smtClean="0"/>
              <a:t>What can happen to health care personnel if they violate HIPAA (select all that apply)?</a:t>
            </a:r>
          </a:p>
          <a:p>
            <a:endParaRPr lang="en-US" dirty="0"/>
          </a:p>
          <a:p>
            <a:pPr lvl="1"/>
            <a:r>
              <a:rPr lang="en-US" dirty="0" smtClean="0"/>
              <a:t>1. </a:t>
            </a:r>
            <a:r>
              <a:rPr lang="en-US" dirty="0" smtClean="0">
                <a:solidFill>
                  <a:srgbClr val="FF0000"/>
                </a:solidFill>
              </a:rPr>
              <a:t>disciplined</a:t>
            </a:r>
          </a:p>
          <a:p>
            <a:pPr lvl="1"/>
            <a:r>
              <a:rPr lang="en-US" dirty="0" smtClean="0"/>
              <a:t>2. </a:t>
            </a:r>
            <a:r>
              <a:rPr lang="en-US" dirty="0" smtClean="0">
                <a:solidFill>
                  <a:srgbClr val="FF0000"/>
                </a:solidFill>
              </a:rPr>
              <a:t>Fined and/or jail sentence</a:t>
            </a:r>
          </a:p>
          <a:p>
            <a:pPr lvl="1"/>
            <a:r>
              <a:rPr lang="en-US" dirty="0" smtClean="0"/>
              <a:t>3. Promoted</a:t>
            </a:r>
          </a:p>
          <a:p>
            <a:pPr lvl="1"/>
            <a:r>
              <a:rPr lang="en-US" dirty="0"/>
              <a:t>4</a:t>
            </a:r>
            <a:r>
              <a:rPr lang="en-US" dirty="0" smtClean="0"/>
              <a:t>. </a:t>
            </a:r>
            <a:r>
              <a:rPr lang="en-US" dirty="0" smtClean="0">
                <a:solidFill>
                  <a:srgbClr val="FF0000"/>
                </a:solidFill>
              </a:rPr>
              <a:t>Fired or terminated </a:t>
            </a:r>
          </a:p>
          <a:p>
            <a:pPr lvl="1"/>
            <a:r>
              <a:rPr lang="en-US" dirty="0" smtClean="0"/>
              <a:t>5. All of the above</a:t>
            </a:r>
          </a:p>
          <a:p>
            <a:pPr lvl="1"/>
            <a:endParaRPr lang="en-US" dirty="0" smtClean="0"/>
          </a:p>
        </p:txBody>
      </p:sp>
    </p:spTree>
    <p:extLst>
      <p:ext uri="{BB962C8B-B14F-4D97-AF65-F5344CB8AC3E}">
        <p14:creationId xmlns:p14="http://schemas.microsoft.com/office/powerpoint/2010/main" val="32967183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r>
              <a:rPr lang="en-US" dirty="0" smtClean="0"/>
              <a:t>Emails can cause a virus to enter into your computer</a:t>
            </a:r>
          </a:p>
          <a:p>
            <a:endParaRPr lang="en-US" dirty="0"/>
          </a:p>
          <a:p>
            <a:r>
              <a:rPr lang="en-US" dirty="0" smtClean="0"/>
              <a:t>1. yes</a:t>
            </a:r>
          </a:p>
          <a:p>
            <a:r>
              <a:rPr lang="en-US" dirty="0" smtClean="0"/>
              <a:t>2. No</a:t>
            </a:r>
            <a:endParaRPr lang="en-US" dirty="0"/>
          </a:p>
        </p:txBody>
      </p:sp>
    </p:spTree>
    <p:extLst>
      <p:ext uri="{BB962C8B-B14F-4D97-AF65-F5344CB8AC3E}">
        <p14:creationId xmlns:p14="http://schemas.microsoft.com/office/powerpoint/2010/main" val="28528056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Answer</a:t>
            </a:r>
            <a:endParaRPr lang="en-US" dirty="0"/>
          </a:p>
        </p:txBody>
      </p:sp>
      <p:sp>
        <p:nvSpPr>
          <p:cNvPr id="3" name="Content Placeholder 2"/>
          <p:cNvSpPr>
            <a:spLocks noGrp="1"/>
          </p:cNvSpPr>
          <p:nvPr>
            <p:ph idx="1"/>
          </p:nvPr>
        </p:nvSpPr>
        <p:spPr/>
        <p:txBody>
          <a:bodyPr/>
          <a:lstStyle/>
          <a:p>
            <a:r>
              <a:rPr lang="en-US" dirty="0" smtClean="0"/>
              <a:t>Emails can cause a virus to enter into your computer</a:t>
            </a:r>
          </a:p>
          <a:p>
            <a:endParaRPr lang="en-US" dirty="0"/>
          </a:p>
          <a:p>
            <a:r>
              <a:rPr lang="en-US" dirty="0" smtClean="0">
                <a:solidFill>
                  <a:srgbClr val="FF0000"/>
                </a:solidFill>
              </a:rPr>
              <a:t>1. Yes</a:t>
            </a:r>
          </a:p>
          <a:p>
            <a:r>
              <a:rPr lang="en-US" dirty="0" smtClean="0"/>
              <a:t>2. No</a:t>
            </a:r>
            <a:endParaRPr lang="en-US" dirty="0"/>
          </a:p>
        </p:txBody>
      </p:sp>
    </p:spTree>
    <p:extLst>
      <p:ext uri="{BB962C8B-B14F-4D97-AF65-F5344CB8AC3E}">
        <p14:creationId xmlns:p14="http://schemas.microsoft.com/office/powerpoint/2010/main" val="244499116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t>Youtube.com</a:t>
            </a:r>
          </a:p>
          <a:p>
            <a:r>
              <a:rPr lang="en-US" dirty="0" smtClean="0">
                <a:hlinkClick r:id="rId2"/>
              </a:rPr>
              <a:t>http</a:t>
            </a:r>
            <a:r>
              <a:rPr lang="en-US" dirty="0">
                <a:hlinkClick r:id="rId2"/>
              </a:rPr>
              <a:t>://www.osha.gov/Publications/OSHA-factsheet-HIPPA-whistle.pdf</a:t>
            </a:r>
            <a:endParaRPr lang="en-US" dirty="0"/>
          </a:p>
          <a:p>
            <a:r>
              <a:rPr lang="en-US" dirty="0">
                <a:hlinkClick r:id="rId3"/>
              </a:rPr>
              <a:t>http://</a:t>
            </a:r>
            <a:r>
              <a:rPr lang="en-US" dirty="0" smtClean="0">
                <a:hlinkClick r:id="rId3"/>
              </a:rPr>
              <a:t>www.onesourcedoc.com/glog/bid/95168/10-Examples-of-HIPAA-Violations</a:t>
            </a:r>
            <a:endParaRPr lang="en-US" dirty="0" smtClean="0"/>
          </a:p>
          <a:p>
            <a:r>
              <a:rPr lang="en-US" dirty="0">
                <a:hlinkClick r:id="rId4"/>
              </a:rPr>
              <a:t>https://</a:t>
            </a:r>
            <a:r>
              <a:rPr lang="en-US" dirty="0" smtClean="0">
                <a:hlinkClick r:id="rId4"/>
              </a:rPr>
              <a:t>www.unitypoint.org/compliance-with-health-insurance-portability-and-accountability-act-hipaa.aspx</a:t>
            </a:r>
            <a:r>
              <a:rPr lang="en-US" dirty="0" smtClean="0"/>
              <a:t> </a:t>
            </a:r>
          </a:p>
          <a:p>
            <a:r>
              <a:rPr lang="en-US" dirty="0">
                <a:hlinkClick r:id="rId5"/>
              </a:rPr>
              <a:t>https://www.medprodisposal.com/20-catastrophic-hipaa-violation-cases-to-open-your-eyes</a:t>
            </a:r>
            <a:r>
              <a:rPr lang="en-US" dirty="0" smtClean="0">
                <a:hlinkClick r:id="rId5"/>
              </a:rPr>
              <a:t>/</a:t>
            </a:r>
            <a:r>
              <a:rPr lang="en-US" dirty="0" smtClean="0"/>
              <a:t> </a:t>
            </a:r>
          </a:p>
          <a:p>
            <a:endParaRPr lang="en-US" dirty="0"/>
          </a:p>
        </p:txBody>
      </p:sp>
    </p:spTree>
    <p:extLst>
      <p:ext uri="{BB962C8B-B14F-4D97-AF65-F5344CB8AC3E}">
        <p14:creationId xmlns:p14="http://schemas.microsoft.com/office/powerpoint/2010/main" val="73514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Applies to</a:t>
            </a:r>
            <a:endParaRPr lang="en-US" dirty="0"/>
          </a:p>
        </p:txBody>
      </p:sp>
      <p:sp>
        <p:nvSpPr>
          <p:cNvPr id="3" name="Content Placeholder 2"/>
          <p:cNvSpPr>
            <a:spLocks noGrp="1"/>
          </p:cNvSpPr>
          <p:nvPr>
            <p:ph idx="1"/>
          </p:nvPr>
        </p:nvSpPr>
        <p:spPr/>
        <p:txBody>
          <a:bodyPr>
            <a:normAutofit/>
          </a:bodyPr>
          <a:lstStyle/>
          <a:p>
            <a:r>
              <a:rPr lang="en-US" sz="2800" dirty="0" smtClean="0"/>
              <a:t>Health plans</a:t>
            </a:r>
          </a:p>
          <a:p>
            <a:r>
              <a:rPr lang="en-US" sz="2800" dirty="0" smtClean="0"/>
              <a:t>Clearinghouses</a:t>
            </a:r>
          </a:p>
          <a:p>
            <a:r>
              <a:rPr lang="en-US" sz="2800" dirty="0" smtClean="0"/>
              <a:t>Health providers who transmit health information</a:t>
            </a:r>
            <a:endParaRPr lang="en-US" sz="2800" dirty="0"/>
          </a:p>
        </p:txBody>
      </p:sp>
    </p:spTree>
    <p:extLst>
      <p:ext uri="{BB962C8B-B14F-4D97-AF65-F5344CB8AC3E}">
        <p14:creationId xmlns:p14="http://schemas.microsoft.com/office/powerpoint/2010/main" val="3896716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00100"/>
            <a:ext cx="10058400" cy="5234940"/>
          </a:xfrm>
        </p:spPr>
        <p:txBody>
          <a:bodyPr>
            <a:normAutofit/>
          </a:bodyPr>
          <a:lstStyle/>
          <a:p>
            <a:pPr algn="ctr"/>
            <a:endParaRPr lang="en-US" sz="3600" dirty="0" smtClean="0"/>
          </a:p>
          <a:p>
            <a:pPr algn="ctr"/>
            <a:r>
              <a:rPr lang="en-US" sz="3600" dirty="0" smtClean="0"/>
              <a:t>Give only the minimum information necessary to perform your job! </a:t>
            </a:r>
          </a:p>
          <a:p>
            <a:pPr algn="ctr"/>
            <a:r>
              <a:rPr lang="en-US" sz="3600" dirty="0" smtClean="0"/>
              <a:t>Information is on a need to know basis</a:t>
            </a:r>
          </a:p>
          <a:p>
            <a:pPr algn="ctr"/>
            <a:r>
              <a:rPr lang="en-US" sz="3600" dirty="0" smtClean="0"/>
              <a:t>You cannot look up information on anyone or anything that does not relate directly with your job!</a:t>
            </a:r>
            <a:endParaRPr lang="en-US" sz="3600" dirty="0"/>
          </a:p>
        </p:txBody>
      </p:sp>
    </p:spTree>
    <p:extLst>
      <p:ext uri="{BB962C8B-B14F-4D97-AF65-F5344CB8AC3E}">
        <p14:creationId xmlns:p14="http://schemas.microsoft.com/office/powerpoint/2010/main" val="3736444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908</TotalTime>
  <Words>3244</Words>
  <Application>Microsoft Office PowerPoint</Application>
  <PresentationFormat>Widescreen</PresentationFormat>
  <Paragraphs>443</Paragraphs>
  <Slides>75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75</vt:i4>
      </vt:variant>
    </vt:vector>
  </HeadingPairs>
  <TitlesOfParts>
    <vt:vector size="78" baseType="lpstr">
      <vt:lpstr>Arial</vt:lpstr>
      <vt:lpstr>Century Gothic</vt:lpstr>
      <vt:lpstr>Savon</vt:lpstr>
      <vt:lpstr>HIPAA</vt:lpstr>
      <vt:lpstr>What is HIPAA?  </vt:lpstr>
      <vt:lpstr>Where did HIPAA come from and Why???</vt:lpstr>
      <vt:lpstr>Who is in charge of HIPAA</vt:lpstr>
      <vt:lpstr>What is HIPAA</vt:lpstr>
      <vt:lpstr>Who does HIPAA apply to?</vt:lpstr>
      <vt:lpstr>Health Providers are: </vt:lpstr>
      <vt:lpstr>Applies to</vt:lpstr>
      <vt:lpstr>PowerPoint Presentation</vt:lpstr>
      <vt:lpstr>When can you use PHI</vt:lpstr>
      <vt:lpstr>Privileged communications</vt:lpstr>
      <vt:lpstr>ALL patients have the right to:</vt:lpstr>
      <vt:lpstr>Examples of Patient Information</vt:lpstr>
      <vt:lpstr>Patients have the right to:</vt:lpstr>
      <vt:lpstr>Rights of the Patient</vt:lpstr>
      <vt:lpstr>HIPAA does not apply to:</vt:lpstr>
      <vt:lpstr>PowerPoint Presentation</vt:lpstr>
      <vt:lpstr>Examples of HIPAA Violations</vt:lpstr>
      <vt:lpstr>Cont. </vt:lpstr>
      <vt:lpstr>Question #1</vt:lpstr>
      <vt:lpstr>Question #1 Answer</vt:lpstr>
      <vt:lpstr>Does NOT Protect or Prevent</vt:lpstr>
      <vt:lpstr>Cont.</vt:lpstr>
      <vt:lpstr>Cont. </vt:lpstr>
      <vt:lpstr>True Stories of HIPAA Violations</vt:lpstr>
      <vt:lpstr>Cont. </vt:lpstr>
      <vt:lpstr>Cont. </vt:lpstr>
      <vt:lpstr>Cont.</vt:lpstr>
      <vt:lpstr>Cont. </vt:lpstr>
      <vt:lpstr>Cont.</vt:lpstr>
      <vt:lpstr>Cont.</vt:lpstr>
      <vt:lpstr>Cont..</vt:lpstr>
      <vt:lpstr>Cont. </vt:lpstr>
      <vt:lpstr>Cont. </vt:lpstr>
      <vt:lpstr>Cont. </vt:lpstr>
      <vt:lpstr>Something to think about….</vt:lpstr>
      <vt:lpstr>Question 2 </vt:lpstr>
      <vt:lpstr>Question 2 Answer</vt:lpstr>
      <vt:lpstr>Remember!</vt:lpstr>
      <vt:lpstr>Just Like Medical Treatment! </vt:lpstr>
      <vt:lpstr>Legal Obligations of Facilities</vt:lpstr>
      <vt:lpstr>How to protect patient information</vt:lpstr>
      <vt:lpstr>The HIPAA Song </vt:lpstr>
      <vt:lpstr>Question # 3</vt:lpstr>
      <vt:lpstr>Question # 3 answer</vt:lpstr>
      <vt:lpstr>Legal Representative</vt:lpstr>
      <vt:lpstr>Civil Penalties 2014</vt:lpstr>
      <vt:lpstr>Jail time</vt:lpstr>
      <vt:lpstr>Cont. </vt:lpstr>
      <vt:lpstr>HIPAA Violations May Be A Crime</vt:lpstr>
      <vt:lpstr>HITECH Act of 2009</vt:lpstr>
      <vt:lpstr>Technical devices that put your at risk of a violation</vt:lpstr>
      <vt:lpstr>Technical Security Measures </vt:lpstr>
      <vt:lpstr>Question 4 </vt:lpstr>
      <vt:lpstr>Question 4 Answer </vt:lpstr>
      <vt:lpstr>Question 5</vt:lpstr>
      <vt:lpstr>Question 5 Answer </vt:lpstr>
      <vt:lpstr>Safeguards</vt:lpstr>
      <vt:lpstr>Cont. </vt:lpstr>
      <vt:lpstr>Other safeguards</vt:lpstr>
      <vt:lpstr>Question 6</vt:lpstr>
      <vt:lpstr>Question 6 Answer</vt:lpstr>
      <vt:lpstr>What Business Associates Should Do to Comply</vt:lpstr>
      <vt:lpstr>Question #7</vt:lpstr>
      <vt:lpstr>Question #7 answer</vt:lpstr>
      <vt:lpstr>Physical Safeguards</vt:lpstr>
      <vt:lpstr>Viruses and Phishing Scams </vt:lpstr>
      <vt:lpstr>Question 8</vt:lpstr>
      <vt:lpstr>Question 8 answer</vt:lpstr>
      <vt:lpstr>HIPAA Violations Video </vt:lpstr>
      <vt:lpstr>Question 9</vt:lpstr>
      <vt:lpstr>Question 9 Answer</vt:lpstr>
      <vt:lpstr>Question #10</vt:lpstr>
      <vt:lpstr>Question #10 Answer</vt:lpstr>
      <vt:lpstr>References</vt:lpstr>
    </vt:vector>
  </TitlesOfParts>
  <Company>Hawkeye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Cummings</dc:creator>
  <cp:lastModifiedBy>Elizabeth Cummings</cp:lastModifiedBy>
  <cp:revision>28</cp:revision>
  <dcterms:created xsi:type="dcterms:W3CDTF">2018-06-25T12:09:07Z</dcterms:created>
  <dcterms:modified xsi:type="dcterms:W3CDTF">2018-07-13T14:26:41Z</dcterms:modified>
</cp:coreProperties>
</file>